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7" r:id="rId2"/>
    <p:sldId id="258" r:id="rId3"/>
    <p:sldId id="259" r:id="rId4"/>
    <p:sldId id="260" r:id="rId5"/>
    <p:sldId id="261" r:id="rId6"/>
    <p:sldId id="263" r:id="rId7"/>
    <p:sldId id="281" r:id="rId8"/>
    <p:sldId id="264" r:id="rId9"/>
    <p:sldId id="265" r:id="rId10"/>
    <p:sldId id="266" r:id="rId11"/>
    <p:sldId id="267" r:id="rId12"/>
    <p:sldId id="262" r:id="rId13"/>
    <p:sldId id="282" r:id="rId14"/>
    <p:sldId id="283" r:id="rId15"/>
    <p:sldId id="284" r:id="rId16"/>
    <p:sldId id="274" r:id="rId17"/>
    <p:sldId id="278" r:id="rId18"/>
    <p:sldId id="279" r:id="rId19"/>
    <p:sldId id="285" r:id="rId20"/>
    <p:sldId id="280" r:id="rId21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E6B81"/>
    <a:srgbClr val="101D2B"/>
    <a:srgbClr val="39D8F5"/>
    <a:srgbClr val="C6C2BC"/>
    <a:srgbClr val="08121E"/>
    <a:srgbClr val="3EE1EE"/>
    <a:srgbClr val="5E8B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21" autoAdjust="0"/>
    <p:restoredTop sz="94660"/>
  </p:normalViewPr>
  <p:slideViewPr>
    <p:cSldViewPr snapToGrid="0">
      <p:cViewPr varScale="1">
        <p:scale>
          <a:sx n="64" d="100"/>
          <a:sy n="64" d="100"/>
        </p:scale>
        <p:origin x="97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2A2E20-D6BB-46F2-BF80-2249D58A9E5B}" type="datetimeFigureOut">
              <a:rPr lang="it-IT" smtClean="0"/>
              <a:t>26/02/2025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E95550-8E2C-4250-A8D7-399ABCC4C39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820892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E95550-8E2C-4250-A8D7-399ABCC4C39F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256136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D08DEC9-21C7-FF5D-D0C9-F09C22ADEA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5E846267-87BA-1BB6-5943-4FB21EEC44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48BD86A-1340-D98B-6BBD-FD5EB552B9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AC134-7E13-4022-A4EE-09E071D17EA3}" type="datetimeFigureOut">
              <a:rPr lang="it-IT" smtClean="0"/>
              <a:t>26/02/2025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72B3CC3-F14B-BBE5-0E6D-CB8D0A3421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F74E6F5-275D-0D3E-7A94-91C340EFB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77BA1F-AD8F-4803-B5FA-AB4816A7A70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683606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E6C6978-854A-BD6D-A958-20B724469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4AA55FC2-9503-9D9A-19BB-D882F5CBC0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4B099B8-9D3A-C330-AC7A-8803820AB6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AC134-7E13-4022-A4EE-09E071D17EA3}" type="datetimeFigureOut">
              <a:rPr lang="it-IT" smtClean="0"/>
              <a:t>26/02/2025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A4F3933-3795-143B-A506-196BA6805F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13BF6C7-7639-F0A6-EE86-2892BC6627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77BA1F-AD8F-4803-B5FA-AB4816A7A70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05681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7F2C6D5A-F54C-F655-D304-CD20B4C3C1C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C2A6C66B-6AF3-A749-FA15-B075C2B410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4CBBD12-508B-E5C3-A65B-99B8C8DA78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AC134-7E13-4022-A4EE-09E071D17EA3}" type="datetimeFigureOut">
              <a:rPr lang="it-IT" smtClean="0"/>
              <a:t>26/02/2025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7CA9B2C-61E0-D60C-8B22-DD10C457E5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78EA295-B94C-5847-F5CC-7FDA3DC13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77BA1F-AD8F-4803-B5FA-AB4816A7A70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665860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01A6533-BC56-B88C-9872-01B5A8AFE9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04C9904-D6D7-9E07-FC2D-CD79F1F930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2D5E276-77AF-EAAE-C26C-4A75F368F8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AC134-7E13-4022-A4EE-09E071D17EA3}" type="datetimeFigureOut">
              <a:rPr lang="it-IT" smtClean="0"/>
              <a:t>26/02/2025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E001F26-6FE2-798E-F1CD-0FD0439F7E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5E63F53-D75D-AC87-4483-08D7794302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77BA1F-AD8F-4803-B5FA-AB4816A7A70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132411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0E0AC86-1E33-EA6D-7372-EDE2FECB58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D4EA23F-68E5-1426-F376-D8218204A4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8FE334D-D39E-706F-3AEB-ACF259912C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AC134-7E13-4022-A4EE-09E071D17EA3}" type="datetimeFigureOut">
              <a:rPr lang="it-IT" smtClean="0"/>
              <a:t>26/02/2025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CF95823-7084-A5D2-A698-A6EF9679CD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B84C2ED-80A4-2B20-EBAD-C9879843E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77BA1F-AD8F-4803-B5FA-AB4816A7A70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43530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5B31A1B-8E9F-2B64-C109-7375EF2D2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5F95751-F646-5F48-9FCB-4041D77C39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6D10A716-DDD8-9FD8-EC8F-ED4FD951DD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76A22FFB-DF84-3731-2A77-841B05A718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AC134-7E13-4022-A4EE-09E071D17EA3}" type="datetimeFigureOut">
              <a:rPr lang="it-IT" smtClean="0"/>
              <a:t>26/02/2025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655E2378-39CB-0D24-4E66-A72C0A327C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65ED475-445A-25AB-123F-EE58B485A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77BA1F-AD8F-4803-B5FA-AB4816A7A70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290214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2C8D336-220E-6AAF-3558-2D9BCAD6B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FC840F9B-C5F6-7299-5F33-2334078A39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705FDAE9-2E8C-7637-5993-24B6A52088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EA163D11-519C-9A88-5507-C1E0A9A0A33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72530887-F229-4014-2228-AF1B714324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15280AF9-4340-2502-EF2D-C73402DB5C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AC134-7E13-4022-A4EE-09E071D17EA3}" type="datetimeFigureOut">
              <a:rPr lang="it-IT" smtClean="0"/>
              <a:t>26/02/2025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1B53B017-82FC-EBC5-C681-5911FCFC42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29C6F926-B994-17E1-F981-FC0A11A8E0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77BA1F-AD8F-4803-B5FA-AB4816A7A70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216114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71170BF-04DC-8E9C-F6B5-752E069392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2EA053B1-BB7C-6DA6-8639-BFADEC9606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AC134-7E13-4022-A4EE-09E071D17EA3}" type="datetimeFigureOut">
              <a:rPr lang="it-IT" smtClean="0"/>
              <a:t>26/02/2025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D212FDD4-5E46-392C-169F-ECB8E5C0BA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E176807-A176-B8DC-B34A-0922B698E9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77BA1F-AD8F-4803-B5FA-AB4816A7A70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677102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125CC0CF-7191-FC3A-7A8B-7264266999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AC134-7E13-4022-A4EE-09E071D17EA3}" type="datetimeFigureOut">
              <a:rPr lang="it-IT" smtClean="0"/>
              <a:t>26/02/2025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F0A33F4D-512D-BF72-4E73-F95BF3C1A3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3D2E77C-DAC4-96CC-EF6D-1CC856F998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77BA1F-AD8F-4803-B5FA-AB4816A7A70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773720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6A65F75-F92F-82AF-9DE7-9D9CC4D49C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5296699-3D8B-0433-5954-252CA4F03C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2125066C-6FC7-0BA2-2840-104C1658FB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0B48C96D-4DEA-967D-1ACC-EFC39F2244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AC134-7E13-4022-A4EE-09E071D17EA3}" type="datetimeFigureOut">
              <a:rPr lang="it-IT" smtClean="0"/>
              <a:t>26/02/2025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7AD6A836-54FA-7C42-EB3B-7B7A44BA83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8B88F7E3-2990-C3FB-BA47-03D548ECC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77BA1F-AD8F-4803-B5FA-AB4816A7A70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724696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9F2CACC-B467-EF7F-FBCC-74AD66A6C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87A23093-BF28-DCAF-EE6E-763C2D8144A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15E02964-2B78-408A-7FDC-804D99C80E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66360101-A994-66CB-B622-399C51F5E0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AC134-7E13-4022-A4EE-09E071D17EA3}" type="datetimeFigureOut">
              <a:rPr lang="it-IT" smtClean="0"/>
              <a:t>26/02/2025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51A0623E-27B9-82FE-2D8E-2FD69C2EC1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2AC88185-AB7D-FA95-3FD6-22B7063217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77BA1F-AD8F-4803-B5FA-AB4816A7A70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808322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6EBC7905-9E5D-79CE-69DE-89CEC8D8FD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F10FC76C-6AEB-E94F-BA3E-8A725F1391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FF98A1C-A8C1-91E5-D5C4-4DC64C834C2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40AC134-7E13-4022-A4EE-09E071D17EA3}" type="datetimeFigureOut">
              <a:rPr lang="it-IT" smtClean="0"/>
              <a:t>26/02/2025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306A9B3-0C1E-9602-5881-8B745CA337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3CF0AFE-BEB1-8ECC-827D-EED2B957C8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C77BA1F-AD8F-4803-B5FA-AB4816A7A70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31797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7" Type="http://schemas.openxmlformats.org/officeDocument/2006/relationships/image" Target="../media/image32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8.svg"/><Relationship Id="rId7" Type="http://schemas.openxmlformats.org/officeDocument/2006/relationships/image" Target="../media/image34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svg"/><Relationship Id="rId4" Type="http://schemas.openxmlformats.org/officeDocument/2006/relationships/image" Target="../media/image31.png"/><Relationship Id="rId9" Type="http://schemas.openxmlformats.org/officeDocument/2006/relationships/image" Target="../media/image30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svg"/><Relationship Id="rId4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38.svg"/><Relationship Id="rId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8.svg"/><Relationship Id="rId4" Type="http://schemas.openxmlformats.org/officeDocument/2006/relationships/image" Target="../media/image4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svg"/><Relationship Id="rId7" Type="http://schemas.openxmlformats.org/officeDocument/2006/relationships/image" Target="../media/image52.sv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11" Type="http://schemas.openxmlformats.org/officeDocument/2006/relationships/image" Target="../media/image56.svg"/><Relationship Id="rId5" Type="http://schemas.openxmlformats.org/officeDocument/2006/relationships/image" Target="../media/image50.svg"/><Relationship Id="rId10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54.sv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svg"/><Relationship Id="rId5" Type="http://schemas.openxmlformats.org/officeDocument/2006/relationships/image" Target="../media/image58.png"/><Relationship Id="rId4" Type="http://schemas.openxmlformats.org/officeDocument/2006/relationships/image" Target="../media/image5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19.svg"/><Relationship Id="rId5" Type="http://schemas.openxmlformats.org/officeDocument/2006/relationships/image" Target="../media/image13.sv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7" Type="http://schemas.openxmlformats.org/officeDocument/2006/relationships/image" Target="../media/image26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7" Type="http://schemas.openxmlformats.org/officeDocument/2006/relationships/image" Target="../media/image32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>
            <a:off x="9012943" y="2916804"/>
            <a:ext cx="2493257" cy="2493257"/>
          </a:xfrm>
          <a:custGeom>
            <a:avLst/>
            <a:gdLst/>
            <a:ahLst/>
            <a:cxnLst/>
            <a:rect l="l" t="t" r="r" b="b"/>
            <a:pathLst>
              <a:path w="3739886" h="3739886">
                <a:moveTo>
                  <a:pt x="0" y="0"/>
                </a:moveTo>
                <a:lnTo>
                  <a:pt x="3739886" y="0"/>
                </a:lnTo>
                <a:lnTo>
                  <a:pt x="3739886" y="3739886"/>
                </a:lnTo>
                <a:lnTo>
                  <a:pt x="0" y="37398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 sz="1200"/>
          </a:p>
        </p:txBody>
      </p:sp>
      <p:sp>
        <p:nvSpPr>
          <p:cNvPr id="2" name="AutoShape 2"/>
          <p:cNvSpPr/>
          <p:nvPr/>
        </p:nvSpPr>
        <p:spPr>
          <a:xfrm flipV="1">
            <a:off x="-13" y="884223"/>
            <a:ext cx="12192000" cy="12700"/>
          </a:xfrm>
          <a:prstGeom prst="line">
            <a:avLst/>
          </a:prstGeom>
          <a:ln w="38100" cap="flat">
            <a:solidFill>
              <a:srgbClr val="20202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it-IT" sz="1200"/>
          </a:p>
        </p:txBody>
      </p:sp>
      <p:sp>
        <p:nvSpPr>
          <p:cNvPr id="8" name="TextBox 8"/>
          <p:cNvSpPr txBox="1"/>
          <p:nvPr/>
        </p:nvSpPr>
        <p:spPr>
          <a:xfrm>
            <a:off x="685800" y="1390054"/>
            <a:ext cx="10441097" cy="7463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53"/>
              </a:lnSpc>
            </a:pPr>
            <a:r>
              <a:rPr lang="it-IT" sz="2800" dirty="0"/>
              <a:t>GPTSCORE-DIALEVAL: UN METODO AVANZATO PER LA VALUTAZIONE DEI DIALOGHI GENERATIVI</a:t>
            </a:r>
            <a:endParaRPr lang="en-US" sz="2666" dirty="0">
              <a:solidFill>
                <a:srgbClr val="202020"/>
              </a:solidFill>
              <a:latin typeface="Object Sans Heavy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685800" y="2516545"/>
            <a:ext cx="6516133" cy="3046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613"/>
              </a:lnSpc>
            </a:pPr>
            <a:r>
              <a:rPr lang="en-US" sz="1867" dirty="0">
                <a:solidFill>
                  <a:srgbClr val="1E6B81"/>
                </a:solidFill>
                <a:latin typeface="Poppins Heavy"/>
              </a:rPr>
              <a:t>Gennaro </a:t>
            </a:r>
            <a:r>
              <a:rPr lang="en-US" sz="1867" dirty="0" err="1">
                <a:solidFill>
                  <a:srgbClr val="1E6B81"/>
                </a:solidFill>
                <a:latin typeface="Poppins Heavy"/>
              </a:rPr>
              <a:t>Capaldo</a:t>
            </a:r>
            <a:r>
              <a:rPr lang="en-US" sz="1867" dirty="0">
                <a:solidFill>
                  <a:srgbClr val="1E6B81"/>
                </a:solidFill>
                <a:latin typeface="Poppins Heavy"/>
              </a:rPr>
              <a:t>, Carmela Pia Senatore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85800" y="302140"/>
            <a:ext cx="3580956" cy="2305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867"/>
              </a:lnSpc>
            </a:pPr>
            <a:r>
              <a:rPr lang="en-US" sz="1333" dirty="0">
                <a:solidFill>
                  <a:srgbClr val="1E6B81"/>
                </a:solidFill>
                <a:latin typeface="Poppins"/>
              </a:rPr>
              <a:t>Università </a:t>
            </a:r>
            <a:r>
              <a:rPr lang="en-US" sz="1333" dirty="0" err="1">
                <a:solidFill>
                  <a:srgbClr val="1E6B81"/>
                </a:solidFill>
                <a:latin typeface="Poppins"/>
              </a:rPr>
              <a:t>degli</a:t>
            </a:r>
            <a:r>
              <a:rPr lang="en-US" sz="1333" dirty="0">
                <a:solidFill>
                  <a:srgbClr val="1E6B81"/>
                </a:solidFill>
                <a:latin typeface="Poppins"/>
              </a:rPr>
              <a:t> </a:t>
            </a:r>
            <a:r>
              <a:rPr lang="en-US" sz="1333" dirty="0" err="1">
                <a:solidFill>
                  <a:srgbClr val="1E6B81"/>
                </a:solidFill>
                <a:latin typeface="Poppins"/>
              </a:rPr>
              <a:t>Studi</a:t>
            </a:r>
            <a:r>
              <a:rPr lang="en-US" sz="1333" dirty="0">
                <a:solidFill>
                  <a:srgbClr val="1E6B81"/>
                </a:solidFill>
                <a:latin typeface="Poppins"/>
              </a:rPr>
              <a:t> di Salerno | 2025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85801" y="3098165"/>
            <a:ext cx="7161911" cy="418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80"/>
              </a:lnSpc>
              <a:spcBef>
                <a:spcPct val="0"/>
              </a:spcBef>
            </a:pPr>
            <a:r>
              <a:rPr lang="en-US" sz="1200" dirty="0">
                <a:solidFill>
                  <a:srgbClr val="202020"/>
                </a:solidFill>
                <a:latin typeface="Raleway"/>
              </a:rPr>
              <a:t>La </a:t>
            </a:r>
            <a:r>
              <a:rPr lang="en-US" sz="1200" dirty="0" err="1">
                <a:solidFill>
                  <a:srgbClr val="202020"/>
                </a:solidFill>
                <a:latin typeface="Raleway"/>
              </a:rPr>
              <a:t>presentazione</a:t>
            </a:r>
            <a:r>
              <a:rPr lang="en-US" sz="1200" dirty="0">
                <a:solidFill>
                  <a:srgbClr val="202020"/>
                </a:solidFill>
                <a:latin typeface="Raleway"/>
              </a:rPr>
              <a:t> del </a:t>
            </a:r>
            <a:r>
              <a:rPr lang="en-US" sz="1200" dirty="0" err="1">
                <a:solidFill>
                  <a:srgbClr val="202020"/>
                </a:solidFill>
                <a:latin typeface="Raleway"/>
              </a:rPr>
              <a:t>seguente</a:t>
            </a:r>
            <a:r>
              <a:rPr lang="en-US" sz="1200" dirty="0">
                <a:solidFill>
                  <a:srgbClr val="202020"/>
                </a:solidFill>
                <a:latin typeface="Raleway"/>
              </a:rPr>
              <a:t> Progetto, per il Corso di </a:t>
            </a:r>
            <a:r>
              <a:rPr lang="en-US" sz="1200" dirty="0" err="1">
                <a:solidFill>
                  <a:srgbClr val="202020"/>
                </a:solidFill>
                <a:latin typeface="Raleway"/>
              </a:rPr>
              <a:t>Intelligenza</a:t>
            </a:r>
            <a:r>
              <a:rPr lang="en-US" sz="1200" dirty="0">
                <a:solidFill>
                  <a:srgbClr val="202020"/>
                </a:solidFill>
                <a:latin typeface="Raleway"/>
              </a:rPr>
              <a:t> </a:t>
            </a:r>
            <a:r>
              <a:rPr lang="en-US" sz="1200" dirty="0" err="1">
                <a:solidFill>
                  <a:srgbClr val="202020"/>
                </a:solidFill>
                <a:latin typeface="Raleway"/>
              </a:rPr>
              <a:t>artificiale</a:t>
            </a:r>
            <a:r>
              <a:rPr lang="en-US" sz="1200" dirty="0">
                <a:solidFill>
                  <a:srgbClr val="202020"/>
                </a:solidFill>
                <a:latin typeface="Raleway"/>
              </a:rPr>
              <a:t>, </a:t>
            </a:r>
            <a:r>
              <a:rPr lang="en-US" sz="1200" dirty="0" err="1">
                <a:solidFill>
                  <a:srgbClr val="202020"/>
                </a:solidFill>
                <a:latin typeface="Raleway"/>
              </a:rPr>
              <a:t>nasce</a:t>
            </a:r>
            <a:r>
              <a:rPr lang="en-US" sz="1200" dirty="0">
                <a:solidFill>
                  <a:srgbClr val="202020"/>
                </a:solidFill>
                <a:latin typeface="Raleway"/>
              </a:rPr>
              <a:t> per </a:t>
            </a:r>
            <a:r>
              <a:rPr lang="en-US" sz="1200" dirty="0" err="1">
                <a:solidFill>
                  <a:srgbClr val="202020"/>
                </a:solidFill>
                <a:latin typeface="Raleway"/>
              </a:rPr>
              <a:t>utilizzare</a:t>
            </a:r>
            <a:r>
              <a:rPr lang="en-US" sz="1200" dirty="0">
                <a:solidFill>
                  <a:srgbClr val="202020"/>
                </a:solidFill>
                <a:latin typeface="Raleway"/>
              </a:rPr>
              <a:t> la </a:t>
            </a:r>
            <a:r>
              <a:rPr lang="en-US" sz="1200" dirty="0" err="1">
                <a:solidFill>
                  <a:srgbClr val="202020"/>
                </a:solidFill>
                <a:latin typeface="Raleway"/>
              </a:rPr>
              <a:t>metrica</a:t>
            </a:r>
            <a:r>
              <a:rPr lang="en-US" sz="1200" dirty="0">
                <a:solidFill>
                  <a:srgbClr val="202020"/>
                </a:solidFill>
                <a:latin typeface="Raleway"/>
              </a:rPr>
              <a:t> </a:t>
            </a:r>
            <a:r>
              <a:rPr lang="en-US" sz="1200" dirty="0" err="1">
                <a:solidFill>
                  <a:srgbClr val="202020"/>
                </a:solidFill>
                <a:latin typeface="Raleway"/>
              </a:rPr>
              <a:t>GPTScore</a:t>
            </a:r>
            <a:r>
              <a:rPr lang="en-US" sz="1200" dirty="0">
                <a:solidFill>
                  <a:srgbClr val="202020"/>
                </a:solidFill>
                <a:latin typeface="Raleway"/>
              </a:rPr>
              <a:t> in </a:t>
            </a:r>
            <a:r>
              <a:rPr lang="en-US" sz="1200" dirty="0" err="1">
                <a:solidFill>
                  <a:srgbClr val="202020"/>
                </a:solidFill>
                <a:latin typeface="Raleway"/>
              </a:rPr>
              <a:t>contesti</a:t>
            </a:r>
            <a:r>
              <a:rPr lang="en-US" sz="1200" dirty="0">
                <a:solidFill>
                  <a:srgbClr val="202020"/>
                </a:solidFill>
                <a:latin typeface="Raleway"/>
              </a:rPr>
              <a:t> di </a:t>
            </a:r>
            <a:r>
              <a:rPr lang="en-US" sz="1200" dirty="0" err="1">
                <a:solidFill>
                  <a:srgbClr val="202020"/>
                </a:solidFill>
                <a:latin typeface="Raleway"/>
              </a:rPr>
              <a:t>valutazione</a:t>
            </a:r>
            <a:r>
              <a:rPr lang="en-US" sz="1200" dirty="0">
                <a:solidFill>
                  <a:srgbClr val="202020"/>
                </a:solidFill>
                <a:latin typeface="Raleway"/>
              </a:rPr>
              <a:t> del </a:t>
            </a:r>
            <a:r>
              <a:rPr lang="en-US" sz="1200" dirty="0" err="1">
                <a:solidFill>
                  <a:srgbClr val="202020"/>
                </a:solidFill>
                <a:latin typeface="Raleway"/>
              </a:rPr>
              <a:t>dialogo</a:t>
            </a:r>
            <a:r>
              <a:rPr lang="en-US" sz="1200" dirty="0">
                <a:solidFill>
                  <a:srgbClr val="202020"/>
                </a:solidFill>
                <a:latin typeface="Raleway"/>
              </a:rPr>
              <a:t>. </a:t>
            </a:r>
          </a:p>
        </p:txBody>
      </p:sp>
      <p:pic>
        <p:nvPicPr>
          <p:cNvPr id="15" name="Immagine 14" descr="Immagine che contiene testo, schermata, Elementi grafici, grafica&#10;&#10;Descrizione generata automaticamente">
            <a:extLst>
              <a:ext uri="{FF2B5EF4-FFF2-40B4-BE49-F238E27FC236}">
                <a16:creationId xmlns:a16="http://schemas.microsoft.com/office/drawing/2014/main" id="{C8661254-04E4-9801-286C-E08E4085FA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35" b="41547"/>
          <a:stretch/>
        </p:blipFill>
        <p:spPr>
          <a:xfrm>
            <a:off x="-64841" y="3835438"/>
            <a:ext cx="12528992" cy="3022562"/>
          </a:xfrm>
          <a:prstGeom prst="rect">
            <a:avLst/>
          </a:prstGeom>
        </p:spPr>
      </p:pic>
      <p:sp>
        <p:nvSpPr>
          <p:cNvPr id="3" name="Ovale 2">
            <a:extLst>
              <a:ext uri="{FF2B5EF4-FFF2-40B4-BE49-F238E27FC236}">
                <a16:creationId xmlns:a16="http://schemas.microsoft.com/office/drawing/2014/main" id="{66EEB707-B0C0-6B9A-2324-99BADBACBD0E}"/>
              </a:ext>
            </a:extLst>
          </p:cNvPr>
          <p:cNvSpPr/>
          <p:nvPr/>
        </p:nvSpPr>
        <p:spPr>
          <a:xfrm>
            <a:off x="8946543" y="2654450"/>
            <a:ext cx="2493256" cy="2493257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Freeform 6"/>
          <p:cNvSpPr/>
          <p:nvPr/>
        </p:nvSpPr>
        <p:spPr>
          <a:xfrm>
            <a:off x="9150901" y="2881947"/>
            <a:ext cx="2084540" cy="2084540"/>
          </a:xfrm>
          <a:custGeom>
            <a:avLst/>
            <a:gdLst/>
            <a:ahLst/>
            <a:cxnLst/>
            <a:rect l="l" t="t" r="r" b="b"/>
            <a:pathLst>
              <a:path w="3126810" h="3126810">
                <a:moveTo>
                  <a:pt x="0" y="0"/>
                </a:moveTo>
                <a:lnTo>
                  <a:pt x="3126810" y="0"/>
                </a:lnTo>
                <a:lnTo>
                  <a:pt x="3126810" y="3126810"/>
                </a:lnTo>
                <a:lnTo>
                  <a:pt x="0" y="312681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 sz="1200"/>
          </a:p>
        </p:txBody>
      </p:sp>
      <p:pic>
        <p:nvPicPr>
          <p:cNvPr id="13" name="Elemento grafico 12" descr="Intelligenza artificiale con riempimento a tinta unita">
            <a:extLst>
              <a:ext uri="{FF2B5EF4-FFF2-40B4-BE49-F238E27FC236}">
                <a16:creationId xmlns:a16="http://schemas.microsoft.com/office/drawing/2014/main" id="{85F24DFE-C962-6AE9-54D0-0281C66B65A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443436" y="3174482"/>
            <a:ext cx="1499470" cy="149947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19791" y="-37205"/>
            <a:ext cx="532019" cy="6932409"/>
            <a:chOff x="0" y="0"/>
            <a:chExt cx="210180" cy="2738729"/>
          </a:xfrm>
          <a:solidFill>
            <a:srgbClr val="1E6B81"/>
          </a:solidFill>
        </p:grpSpPr>
        <p:sp>
          <p:nvSpPr>
            <p:cNvPr id="3" name="Freeform 3"/>
            <p:cNvSpPr/>
            <p:nvPr/>
          </p:nvSpPr>
          <p:spPr>
            <a:xfrm>
              <a:off x="0" y="0"/>
              <a:ext cx="210180" cy="2738729"/>
            </a:xfrm>
            <a:custGeom>
              <a:avLst/>
              <a:gdLst/>
              <a:ahLst/>
              <a:cxnLst/>
              <a:rect l="l" t="t" r="r" b="b"/>
              <a:pathLst>
                <a:path w="210180" h="2738729">
                  <a:moveTo>
                    <a:pt x="0" y="0"/>
                  </a:moveTo>
                  <a:lnTo>
                    <a:pt x="210180" y="0"/>
                  </a:lnTo>
                  <a:lnTo>
                    <a:pt x="210180" y="2738729"/>
                  </a:lnTo>
                  <a:lnTo>
                    <a:pt x="0" y="2738729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it-IT" sz="1200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66675"/>
              <a:ext cx="210180" cy="2805404"/>
            </a:xfrm>
            <a:prstGeom prst="rect">
              <a:avLst/>
            </a:prstGeom>
            <a:grpFill/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867"/>
                </a:lnSpc>
              </a:pPr>
              <a:endParaRPr sz="1200"/>
            </a:p>
          </p:txBody>
        </p:sp>
      </p:grpSp>
      <p:sp>
        <p:nvSpPr>
          <p:cNvPr id="11" name="Freeform 11"/>
          <p:cNvSpPr/>
          <p:nvPr/>
        </p:nvSpPr>
        <p:spPr>
          <a:xfrm>
            <a:off x="3770121" y="5560323"/>
            <a:ext cx="5346903" cy="5346903"/>
          </a:xfrm>
          <a:custGeom>
            <a:avLst/>
            <a:gdLst/>
            <a:ahLst/>
            <a:cxnLst/>
            <a:rect l="l" t="t" r="r" b="b"/>
            <a:pathLst>
              <a:path w="8020354" h="8020354">
                <a:moveTo>
                  <a:pt x="0" y="0"/>
                </a:moveTo>
                <a:lnTo>
                  <a:pt x="8020354" y="0"/>
                </a:lnTo>
                <a:lnTo>
                  <a:pt x="8020354" y="8020354"/>
                </a:lnTo>
                <a:lnTo>
                  <a:pt x="0" y="80203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 sz="1200"/>
          </a:p>
        </p:txBody>
      </p:sp>
      <p:grpSp>
        <p:nvGrpSpPr>
          <p:cNvPr id="12" name="Group 12"/>
          <p:cNvGrpSpPr/>
          <p:nvPr/>
        </p:nvGrpSpPr>
        <p:grpSpPr>
          <a:xfrm>
            <a:off x="5953185" y="5137499"/>
            <a:ext cx="942974" cy="942974"/>
            <a:chOff x="0" y="0"/>
            <a:chExt cx="812800" cy="812800"/>
          </a:xfrm>
          <a:solidFill>
            <a:srgbClr val="1E6B81"/>
          </a:solidFill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it-IT" sz="1200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grpFill/>
          </p:spPr>
          <p:txBody>
            <a:bodyPr lIns="33867" tIns="33867" rIns="33867" bIns="33867" rtlCol="0" anchor="ctr"/>
            <a:lstStyle/>
            <a:p>
              <a:pPr algn="ctr">
                <a:lnSpc>
                  <a:spcPts val="2239"/>
                </a:lnSpc>
              </a:pPr>
              <a:endParaRPr sz="1200"/>
            </a:p>
          </p:txBody>
        </p:sp>
      </p:grpSp>
      <p:sp>
        <p:nvSpPr>
          <p:cNvPr id="15" name="Freeform 15"/>
          <p:cNvSpPr/>
          <p:nvPr/>
        </p:nvSpPr>
        <p:spPr>
          <a:xfrm>
            <a:off x="6152943" y="5327651"/>
            <a:ext cx="600400" cy="598899"/>
          </a:xfrm>
          <a:custGeom>
            <a:avLst/>
            <a:gdLst/>
            <a:ahLst/>
            <a:cxnLst/>
            <a:rect l="l" t="t" r="r" b="b"/>
            <a:pathLst>
              <a:path w="900600" h="898349">
                <a:moveTo>
                  <a:pt x="0" y="0"/>
                </a:moveTo>
                <a:lnTo>
                  <a:pt x="900601" y="0"/>
                </a:lnTo>
                <a:lnTo>
                  <a:pt x="900601" y="898349"/>
                </a:lnTo>
                <a:lnTo>
                  <a:pt x="0" y="89834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 sz="1200"/>
          </a:p>
        </p:txBody>
      </p:sp>
      <p:grpSp>
        <p:nvGrpSpPr>
          <p:cNvPr id="22" name="Group 22"/>
          <p:cNvGrpSpPr/>
          <p:nvPr/>
        </p:nvGrpSpPr>
        <p:grpSpPr>
          <a:xfrm>
            <a:off x="4203968" y="5913012"/>
            <a:ext cx="942974" cy="942974"/>
            <a:chOff x="0" y="0"/>
            <a:chExt cx="812800" cy="812800"/>
          </a:xfrm>
          <a:solidFill>
            <a:srgbClr val="1E6B81"/>
          </a:solidFill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it-IT" sz="1200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grpFill/>
          </p:spPr>
          <p:txBody>
            <a:bodyPr lIns="33867" tIns="33867" rIns="33867" bIns="33867" rtlCol="0" anchor="ctr"/>
            <a:lstStyle/>
            <a:p>
              <a:pPr algn="ctr">
                <a:lnSpc>
                  <a:spcPts val="2239"/>
                </a:lnSpc>
              </a:pPr>
              <a:endParaRPr sz="1200"/>
            </a:p>
          </p:txBody>
        </p:sp>
      </p:grpSp>
      <p:sp>
        <p:nvSpPr>
          <p:cNvPr id="25" name="Freeform 25"/>
          <p:cNvSpPr/>
          <p:nvPr/>
        </p:nvSpPr>
        <p:spPr>
          <a:xfrm>
            <a:off x="4414660" y="6054379"/>
            <a:ext cx="521589" cy="660239"/>
          </a:xfrm>
          <a:custGeom>
            <a:avLst/>
            <a:gdLst/>
            <a:ahLst/>
            <a:cxnLst/>
            <a:rect l="l" t="t" r="r" b="b"/>
            <a:pathLst>
              <a:path w="782383" h="990358">
                <a:moveTo>
                  <a:pt x="0" y="0"/>
                </a:moveTo>
                <a:lnTo>
                  <a:pt x="782383" y="0"/>
                </a:lnTo>
                <a:lnTo>
                  <a:pt x="782383" y="990359"/>
                </a:lnTo>
                <a:lnTo>
                  <a:pt x="0" y="99035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 sz="1200"/>
          </a:p>
        </p:txBody>
      </p:sp>
      <p:sp>
        <p:nvSpPr>
          <p:cNvPr id="26" name="TextBox 26"/>
          <p:cNvSpPr txBox="1"/>
          <p:nvPr/>
        </p:nvSpPr>
        <p:spPr>
          <a:xfrm>
            <a:off x="2928809" y="784540"/>
            <a:ext cx="6590795" cy="782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67"/>
              </a:lnSpc>
            </a:pPr>
            <a:r>
              <a:rPr lang="en-US" sz="5670" dirty="0">
                <a:solidFill>
                  <a:srgbClr val="202020"/>
                </a:solidFill>
                <a:latin typeface="Object Sans Heavy"/>
              </a:rPr>
              <a:t>FRAMEWORK</a:t>
            </a:r>
          </a:p>
        </p:txBody>
      </p:sp>
      <p:grpSp>
        <p:nvGrpSpPr>
          <p:cNvPr id="38" name="Group 19">
            <a:extLst>
              <a:ext uri="{FF2B5EF4-FFF2-40B4-BE49-F238E27FC236}">
                <a16:creationId xmlns:a16="http://schemas.microsoft.com/office/drawing/2014/main" id="{D98B1AA1-A613-A61E-B027-0BDA0C2C37B1}"/>
              </a:ext>
            </a:extLst>
          </p:cNvPr>
          <p:cNvGrpSpPr/>
          <p:nvPr/>
        </p:nvGrpSpPr>
        <p:grpSpPr>
          <a:xfrm>
            <a:off x="-4314158" y="2019319"/>
            <a:ext cx="3048511" cy="354449"/>
            <a:chOff x="0" y="0"/>
            <a:chExt cx="1204350" cy="191902"/>
          </a:xfrm>
          <a:solidFill>
            <a:srgbClr val="1E6B81"/>
          </a:solidFill>
        </p:grpSpPr>
        <p:sp>
          <p:nvSpPr>
            <p:cNvPr id="39" name="Freeform 20">
              <a:extLst>
                <a:ext uri="{FF2B5EF4-FFF2-40B4-BE49-F238E27FC236}">
                  <a16:creationId xmlns:a16="http://schemas.microsoft.com/office/drawing/2014/main" id="{F100F5F9-8316-3525-8C06-F64A1DF65E89}"/>
                </a:ext>
              </a:extLst>
            </p:cNvPr>
            <p:cNvSpPr/>
            <p:nvPr/>
          </p:nvSpPr>
          <p:spPr>
            <a:xfrm>
              <a:off x="0" y="0"/>
              <a:ext cx="1204350" cy="191902"/>
            </a:xfrm>
            <a:custGeom>
              <a:avLst/>
              <a:gdLst/>
              <a:ahLst/>
              <a:cxnLst/>
              <a:rect l="l" t="t" r="r" b="b"/>
              <a:pathLst>
                <a:path w="1204350" h="191902">
                  <a:moveTo>
                    <a:pt x="0" y="0"/>
                  </a:moveTo>
                  <a:lnTo>
                    <a:pt x="1204350" y="0"/>
                  </a:lnTo>
                  <a:lnTo>
                    <a:pt x="1204350" y="191902"/>
                  </a:lnTo>
                  <a:lnTo>
                    <a:pt x="0" y="191902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it-IT" sz="1200"/>
            </a:p>
          </p:txBody>
        </p:sp>
        <p:sp>
          <p:nvSpPr>
            <p:cNvPr id="40" name="TextBox 21">
              <a:extLst>
                <a:ext uri="{FF2B5EF4-FFF2-40B4-BE49-F238E27FC236}">
                  <a16:creationId xmlns:a16="http://schemas.microsoft.com/office/drawing/2014/main" id="{5B5C60D8-1C13-8E5A-7FD2-48C3FB8E9F9D}"/>
                </a:ext>
              </a:extLst>
            </p:cNvPr>
            <p:cNvSpPr txBox="1"/>
            <p:nvPr/>
          </p:nvSpPr>
          <p:spPr>
            <a:xfrm>
              <a:off x="0" y="-57150"/>
              <a:ext cx="1204350" cy="249052"/>
            </a:xfrm>
            <a:prstGeom prst="rect">
              <a:avLst/>
            </a:prstGeom>
            <a:grpFill/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sp>
        <p:nvSpPr>
          <p:cNvPr id="41" name="TextBox 42">
            <a:extLst>
              <a:ext uri="{FF2B5EF4-FFF2-40B4-BE49-F238E27FC236}">
                <a16:creationId xmlns:a16="http://schemas.microsoft.com/office/drawing/2014/main" id="{9999DF60-0FE0-F39D-BB0C-F0FB3F2BA96F}"/>
              </a:ext>
            </a:extLst>
          </p:cNvPr>
          <p:cNvSpPr txBox="1"/>
          <p:nvPr/>
        </p:nvSpPr>
        <p:spPr>
          <a:xfrm>
            <a:off x="-4048970" y="1935085"/>
            <a:ext cx="2734609" cy="325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21"/>
              </a:lnSpc>
            </a:pPr>
            <a:r>
              <a:rPr lang="en-US" sz="1943" dirty="0">
                <a:solidFill>
                  <a:srgbClr val="FFFFFF"/>
                </a:solidFill>
                <a:latin typeface="Poppins Ultra-Bold"/>
              </a:rPr>
              <a:t>CORRELAZIONE</a:t>
            </a:r>
          </a:p>
        </p:txBody>
      </p:sp>
      <p:sp>
        <p:nvSpPr>
          <p:cNvPr id="42" name="TextBox 46">
            <a:extLst>
              <a:ext uri="{FF2B5EF4-FFF2-40B4-BE49-F238E27FC236}">
                <a16:creationId xmlns:a16="http://schemas.microsoft.com/office/drawing/2014/main" id="{F7664CEB-F562-CD0D-1949-C14687379166}"/>
              </a:ext>
            </a:extLst>
          </p:cNvPr>
          <p:cNvSpPr txBox="1"/>
          <p:nvPr/>
        </p:nvSpPr>
        <p:spPr>
          <a:xfrm>
            <a:off x="-4293769" y="2372631"/>
            <a:ext cx="2979408" cy="12227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587"/>
              </a:lnSpc>
              <a:spcBef>
                <a:spcPct val="0"/>
              </a:spcBef>
            </a:pPr>
            <a:r>
              <a:rPr lang="it-IT" sz="1200" dirty="0"/>
              <a:t>L’utente può selezionare il dataset su cui effettuare l’analisi e specificare il percorso di output dove salvare i risultati. Durante l’analisi, vengono calcolate le correlazioni statistiche tra gli score generati dal sistema e le valutazioni fornite dagli esseri umani.</a:t>
            </a:r>
            <a:endParaRPr lang="en-US" sz="1133" dirty="0">
              <a:solidFill>
                <a:srgbClr val="202020"/>
              </a:solidFill>
              <a:latin typeface="Poppins"/>
            </a:endParaRPr>
          </a:p>
        </p:txBody>
      </p:sp>
      <p:sp>
        <p:nvSpPr>
          <p:cNvPr id="43" name="Freeform 30">
            <a:extLst>
              <a:ext uri="{FF2B5EF4-FFF2-40B4-BE49-F238E27FC236}">
                <a16:creationId xmlns:a16="http://schemas.microsoft.com/office/drawing/2014/main" id="{30E2C88A-C81B-FFEC-DBD2-984F73E09CCF}"/>
              </a:ext>
            </a:extLst>
          </p:cNvPr>
          <p:cNvSpPr/>
          <p:nvPr/>
        </p:nvSpPr>
        <p:spPr>
          <a:xfrm>
            <a:off x="3435659" y="7893381"/>
            <a:ext cx="942974" cy="942974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A97658"/>
          </a:solidFill>
        </p:spPr>
        <p:txBody>
          <a:bodyPr/>
          <a:lstStyle/>
          <a:p>
            <a:endParaRPr lang="it-IT" sz="1200"/>
          </a:p>
        </p:txBody>
      </p:sp>
      <p:sp>
        <p:nvSpPr>
          <p:cNvPr id="44" name="Freeform 15">
            <a:extLst>
              <a:ext uri="{FF2B5EF4-FFF2-40B4-BE49-F238E27FC236}">
                <a16:creationId xmlns:a16="http://schemas.microsoft.com/office/drawing/2014/main" id="{788B8219-88CD-0B05-FADC-0E7B36EEB0E0}"/>
              </a:ext>
            </a:extLst>
          </p:cNvPr>
          <p:cNvSpPr/>
          <p:nvPr/>
        </p:nvSpPr>
        <p:spPr>
          <a:xfrm>
            <a:off x="3603567" y="8065417"/>
            <a:ext cx="600400" cy="598899"/>
          </a:xfrm>
          <a:custGeom>
            <a:avLst/>
            <a:gdLst/>
            <a:ahLst/>
            <a:cxnLst/>
            <a:rect l="l" t="t" r="r" b="b"/>
            <a:pathLst>
              <a:path w="900600" h="898349">
                <a:moveTo>
                  <a:pt x="0" y="0"/>
                </a:moveTo>
                <a:lnTo>
                  <a:pt x="900601" y="0"/>
                </a:lnTo>
                <a:lnTo>
                  <a:pt x="900601" y="898349"/>
                </a:lnTo>
                <a:lnTo>
                  <a:pt x="0" y="89834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 sz="1200"/>
          </a:p>
        </p:txBody>
      </p:sp>
      <p:grpSp>
        <p:nvGrpSpPr>
          <p:cNvPr id="60" name="Group 5">
            <a:extLst>
              <a:ext uri="{FF2B5EF4-FFF2-40B4-BE49-F238E27FC236}">
                <a16:creationId xmlns:a16="http://schemas.microsoft.com/office/drawing/2014/main" id="{D75D16D6-BC89-0DCD-3777-76CBBFAD87D2}"/>
              </a:ext>
            </a:extLst>
          </p:cNvPr>
          <p:cNvGrpSpPr/>
          <p:nvPr/>
        </p:nvGrpSpPr>
        <p:grpSpPr>
          <a:xfrm>
            <a:off x="0" y="0"/>
            <a:ext cx="12192000" cy="513272"/>
            <a:chOff x="0" y="0"/>
            <a:chExt cx="4816593" cy="202774"/>
          </a:xfrm>
        </p:grpSpPr>
        <p:sp>
          <p:nvSpPr>
            <p:cNvPr id="61" name="Freeform 6">
              <a:extLst>
                <a:ext uri="{FF2B5EF4-FFF2-40B4-BE49-F238E27FC236}">
                  <a16:creationId xmlns:a16="http://schemas.microsoft.com/office/drawing/2014/main" id="{056C42C9-BA2C-01AD-83DE-9E2609860088}"/>
                </a:ext>
              </a:extLst>
            </p:cNvPr>
            <p:cNvSpPr/>
            <p:nvPr/>
          </p:nvSpPr>
          <p:spPr>
            <a:xfrm>
              <a:off x="0" y="0"/>
              <a:ext cx="4816592" cy="202774"/>
            </a:xfrm>
            <a:custGeom>
              <a:avLst/>
              <a:gdLst/>
              <a:ahLst/>
              <a:cxnLst/>
              <a:rect l="l" t="t" r="r" b="b"/>
              <a:pathLst>
                <a:path w="4816592" h="202774">
                  <a:moveTo>
                    <a:pt x="0" y="0"/>
                  </a:moveTo>
                  <a:lnTo>
                    <a:pt x="4816592" y="0"/>
                  </a:lnTo>
                  <a:lnTo>
                    <a:pt x="4816592" y="202774"/>
                  </a:lnTo>
                  <a:lnTo>
                    <a:pt x="0" y="20277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it-IT" sz="1200"/>
            </a:p>
          </p:txBody>
        </p:sp>
        <p:sp>
          <p:nvSpPr>
            <p:cNvPr id="62" name="TextBox 7">
              <a:extLst>
                <a:ext uri="{FF2B5EF4-FFF2-40B4-BE49-F238E27FC236}">
                  <a16:creationId xmlns:a16="http://schemas.microsoft.com/office/drawing/2014/main" id="{D0645BB7-D70C-7460-74B2-D6BEE2422184}"/>
                </a:ext>
              </a:extLst>
            </p:cNvPr>
            <p:cNvSpPr txBox="1"/>
            <p:nvPr/>
          </p:nvSpPr>
          <p:spPr>
            <a:xfrm>
              <a:off x="0" y="9525"/>
              <a:ext cx="4816593" cy="193249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067"/>
                </a:lnSpc>
                <a:spcBef>
                  <a:spcPct val="0"/>
                </a:spcBef>
              </a:pPr>
              <a:endParaRPr sz="1200"/>
            </a:p>
          </p:txBody>
        </p:sp>
      </p:grpSp>
      <p:grpSp>
        <p:nvGrpSpPr>
          <p:cNvPr id="63" name="Group 8">
            <a:extLst>
              <a:ext uri="{FF2B5EF4-FFF2-40B4-BE49-F238E27FC236}">
                <a16:creationId xmlns:a16="http://schemas.microsoft.com/office/drawing/2014/main" id="{C36F2447-8FC2-97E8-2FDE-6BEFAE3437BB}"/>
              </a:ext>
            </a:extLst>
          </p:cNvPr>
          <p:cNvGrpSpPr/>
          <p:nvPr/>
        </p:nvGrpSpPr>
        <p:grpSpPr>
          <a:xfrm>
            <a:off x="1689403" y="-1398"/>
            <a:ext cx="2078043" cy="513272"/>
            <a:chOff x="0" y="0"/>
            <a:chExt cx="820955" cy="202774"/>
          </a:xfrm>
        </p:grpSpPr>
        <p:sp>
          <p:nvSpPr>
            <p:cNvPr id="64" name="Freeform 9">
              <a:extLst>
                <a:ext uri="{FF2B5EF4-FFF2-40B4-BE49-F238E27FC236}">
                  <a16:creationId xmlns:a16="http://schemas.microsoft.com/office/drawing/2014/main" id="{0BAAFD3E-660C-0966-6A4E-1C9A03307028}"/>
                </a:ext>
              </a:extLst>
            </p:cNvPr>
            <p:cNvSpPr/>
            <p:nvPr/>
          </p:nvSpPr>
          <p:spPr>
            <a:xfrm>
              <a:off x="0" y="0"/>
              <a:ext cx="820955" cy="202774"/>
            </a:xfrm>
            <a:custGeom>
              <a:avLst/>
              <a:gdLst/>
              <a:ahLst/>
              <a:cxnLst/>
              <a:rect l="l" t="t" r="r" b="b"/>
              <a:pathLst>
                <a:path w="820955" h="202774">
                  <a:moveTo>
                    <a:pt x="0" y="0"/>
                  </a:moveTo>
                  <a:lnTo>
                    <a:pt x="820955" y="0"/>
                  </a:lnTo>
                  <a:lnTo>
                    <a:pt x="820955" y="202774"/>
                  </a:lnTo>
                  <a:lnTo>
                    <a:pt x="0" y="202774"/>
                  </a:lnTo>
                  <a:close/>
                </a:path>
              </a:pathLst>
            </a:custGeom>
            <a:solidFill>
              <a:srgbClr val="A97658"/>
            </a:solidFill>
          </p:spPr>
          <p:txBody>
            <a:bodyPr/>
            <a:lstStyle/>
            <a:p>
              <a:endParaRPr lang="it-IT" sz="1200"/>
            </a:p>
          </p:txBody>
        </p:sp>
        <p:sp>
          <p:nvSpPr>
            <p:cNvPr id="65" name="TextBox 10">
              <a:extLst>
                <a:ext uri="{FF2B5EF4-FFF2-40B4-BE49-F238E27FC236}">
                  <a16:creationId xmlns:a16="http://schemas.microsoft.com/office/drawing/2014/main" id="{E63147F1-305E-685A-8BB1-94677891AD02}"/>
                </a:ext>
              </a:extLst>
            </p:cNvPr>
            <p:cNvSpPr txBox="1"/>
            <p:nvPr/>
          </p:nvSpPr>
          <p:spPr>
            <a:xfrm>
              <a:off x="0" y="-57150"/>
              <a:ext cx="820955" cy="259924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sp>
        <p:nvSpPr>
          <p:cNvPr id="66" name="TextBox 22">
            <a:extLst>
              <a:ext uri="{FF2B5EF4-FFF2-40B4-BE49-F238E27FC236}">
                <a16:creationId xmlns:a16="http://schemas.microsoft.com/office/drawing/2014/main" id="{36F252E9-A5CE-986D-6DC1-280968C299D7}"/>
              </a:ext>
            </a:extLst>
          </p:cNvPr>
          <p:cNvSpPr txBox="1"/>
          <p:nvPr/>
        </p:nvSpPr>
        <p:spPr>
          <a:xfrm>
            <a:off x="-216385" y="181384"/>
            <a:ext cx="1993253" cy="141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7"/>
              </a:lnSpc>
            </a:pPr>
            <a:r>
              <a:rPr lang="en-US" sz="1067">
                <a:solidFill>
                  <a:srgbClr val="F9F9F9"/>
                </a:solidFill>
                <a:latin typeface="Helios Extended Bold"/>
              </a:rPr>
              <a:t>INTRODUZIONE</a:t>
            </a:r>
          </a:p>
        </p:txBody>
      </p:sp>
      <p:sp>
        <p:nvSpPr>
          <p:cNvPr id="67" name="TextBox 23">
            <a:extLst>
              <a:ext uri="{FF2B5EF4-FFF2-40B4-BE49-F238E27FC236}">
                <a16:creationId xmlns:a16="http://schemas.microsoft.com/office/drawing/2014/main" id="{EFFEAEA0-44A2-F04C-5CFD-5BA296953B02}"/>
              </a:ext>
            </a:extLst>
          </p:cNvPr>
          <p:cNvSpPr txBox="1"/>
          <p:nvPr/>
        </p:nvSpPr>
        <p:spPr>
          <a:xfrm>
            <a:off x="1776868" y="181384"/>
            <a:ext cx="1993253" cy="141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7"/>
              </a:lnSpc>
            </a:pPr>
            <a:r>
              <a:rPr lang="en-US" sz="1067">
                <a:solidFill>
                  <a:srgbClr val="F9F9F9"/>
                </a:solidFill>
                <a:latin typeface="Helios Extended Bold"/>
              </a:rPr>
              <a:t>METODOLOGIA</a:t>
            </a:r>
          </a:p>
        </p:txBody>
      </p:sp>
      <p:sp>
        <p:nvSpPr>
          <p:cNvPr id="68" name="TextBox 24">
            <a:extLst>
              <a:ext uri="{FF2B5EF4-FFF2-40B4-BE49-F238E27FC236}">
                <a16:creationId xmlns:a16="http://schemas.microsoft.com/office/drawing/2014/main" id="{76E4523A-D53F-75C8-BB35-5FBD2B01A616}"/>
              </a:ext>
            </a:extLst>
          </p:cNvPr>
          <p:cNvSpPr txBox="1"/>
          <p:nvPr/>
        </p:nvSpPr>
        <p:spPr>
          <a:xfrm>
            <a:off x="3907146" y="181384"/>
            <a:ext cx="1993253" cy="141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7"/>
              </a:lnSpc>
            </a:pPr>
            <a:r>
              <a:rPr lang="en-US" sz="1067">
                <a:solidFill>
                  <a:srgbClr val="F9F9F9"/>
                </a:solidFill>
                <a:latin typeface="Helios Extended Bold"/>
              </a:rPr>
              <a:t>DATASET</a:t>
            </a:r>
          </a:p>
        </p:txBody>
      </p:sp>
      <p:sp>
        <p:nvSpPr>
          <p:cNvPr id="69" name="TextBox 25">
            <a:extLst>
              <a:ext uri="{FF2B5EF4-FFF2-40B4-BE49-F238E27FC236}">
                <a16:creationId xmlns:a16="http://schemas.microsoft.com/office/drawing/2014/main" id="{89F4C96D-98A1-C34D-2B75-D4C3B6653A17}"/>
              </a:ext>
            </a:extLst>
          </p:cNvPr>
          <p:cNvSpPr txBox="1"/>
          <p:nvPr/>
        </p:nvSpPr>
        <p:spPr>
          <a:xfrm>
            <a:off x="5641930" y="181384"/>
            <a:ext cx="1993253" cy="141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7"/>
              </a:lnSpc>
            </a:pPr>
            <a:r>
              <a:rPr lang="en-US" sz="1067">
                <a:solidFill>
                  <a:srgbClr val="F9F9F9"/>
                </a:solidFill>
                <a:latin typeface="Helios Extended Bold"/>
              </a:rPr>
              <a:t>EDA</a:t>
            </a:r>
          </a:p>
        </p:txBody>
      </p:sp>
      <p:sp>
        <p:nvSpPr>
          <p:cNvPr id="70" name="TextBox 26">
            <a:extLst>
              <a:ext uri="{FF2B5EF4-FFF2-40B4-BE49-F238E27FC236}">
                <a16:creationId xmlns:a16="http://schemas.microsoft.com/office/drawing/2014/main" id="{9B4A54B8-3322-1045-7FE2-682CD22E73F8}"/>
              </a:ext>
            </a:extLst>
          </p:cNvPr>
          <p:cNvSpPr txBox="1"/>
          <p:nvPr/>
        </p:nvSpPr>
        <p:spPr>
          <a:xfrm>
            <a:off x="7409942" y="116125"/>
            <a:ext cx="1993253" cy="282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7"/>
              </a:lnSpc>
            </a:pPr>
            <a:r>
              <a:rPr lang="en-US" sz="1067">
                <a:solidFill>
                  <a:srgbClr val="F9F9F9"/>
                </a:solidFill>
                <a:latin typeface="Helios Extended Bold"/>
              </a:rPr>
              <a:t>PROTOCOLLO SPERIMENTALE</a:t>
            </a:r>
          </a:p>
        </p:txBody>
      </p:sp>
      <p:sp>
        <p:nvSpPr>
          <p:cNvPr id="71" name="TextBox 27">
            <a:extLst>
              <a:ext uri="{FF2B5EF4-FFF2-40B4-BE49-F238E27FC236}">
                <a16:creationId xmlns:a16="http://schemas.microsoft.com/office/drawing/2014/main" id="{5990605C-4ED8-704A-1971-31C2DF6757B3}"/>
              </a:ext>
            </a:extLst>
          </p:cNvPr>
          <p:cNvSpPr txBox="1"/>
          <p:nvPr/>
        </p:nvSpPr>
        <p:spPr>
          <a:xfrm>
            <a:off x="9542894" y="182782"/>
            <a:ext cx="831814" cy="141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7"/>
              </a:lnSpc>
              <a:spcBef>
                <a:spcPct val="0"/>
              </a:spcBef>
            </a:pPr>
            <a:r>
              <a:rPr lang="en-US" sz="1067">
                <a:solidFill>
                  <a:srgbClr val="F9F9F9"/>
                </a:solidFill>
                <a:latin typeface="Helios Extended Bold"/>
              </a:rPr>
              <a:t>RISULTATI</a:t>
            </a:r>
          </a:p>
        </p:txBody>
      </p:sp>
      <p:sp>
        <p:nvSpPr>
          <p:cNvPr id="72" name="TextBox 28">
            <a:extLst>
              <a:ext uri="{FF2B5EF4-FFF2-40B4-BE49-F238E27FC236}">
                <a16:creationId xmlns:a16="http://schemas.microsoft.com/office/drawing/2014/main" id="{5DFC849B-28F0-EF4A-3680-5F2796FBDC68}"/>
              </a:ext>
            </a:extLst>
          </p:cNvPr>
          <p:cNvSpPr txBox="1"/>
          <p:nvPr/>
        </p:nvSpPr>
        <p:spPr>
          <a:xfrm>
            <a:off x="10912737" y="182782"/>
            <a:ext cx="1186927" cy="141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7"/>
              </a:lnSpc>
              <a:spcBef>
                <a:spcPct val="0"/>
              </a:spcBef>
            </a:pPr>
            <a:r>
              <a:rPr lang="en-US" sz="1067">
                <a:solidFill>
                  <a:srgbClr val="F9F9F9"/>
                </a:solidFill>
                <a:latin typeface="Helios Extended Bold"/>
              </a:rPr>
              <a:t>CONCLUSIONI</a:t>
            </a:r>
          </a:p>
        </p:txBody>
      </p:sp>
      <p:grpSp>
        <p:nvGrpSpPr>
          <p:cNvPr id="73" name="Group 8">
            <a:extLst>
              <a:ext uri="{FF2B5EF4-FFF2-40B4-BE49-F238E27FC236}">
                <a16:creationId xmlns:a16="http://schemas.microsoft.com/office/drawing/2014/main" id="{2FF9D849-1067-E7D5-83F6-E0BE4D4872A0}"/>
              </a:ext>
            </a:extLst>
          </p:cNvPr>
          <p:cNvGrpSpPr/>
          <p:nvPr/>
        </p:nvGrpSpPr>
        <p:grpSpPr>
          <a:xfrm>
            <a:off x="1" y="0"/>
            <a:ext cx="12192000" cy="513272"/>
            <a:chOff x="0" y="0"/>
            <a:chExt cx="4231842" cy="202774"/>
          </a:xfrm>
        </p:grpSpPr>
        <p:sp>
          <p:nvSpPr>
            <p:cNvPr id="74" name="Freeform 9">
              <a:extLst>
                <a:ext uri="{FF2B5EF4-FFF2-40B4-BE49-F238E27FC236}">
                  <a16:creationId xmlns:a16="http://schemas.microsoft.com/office/drawing/2014/main" id="{0DF3EF91-9D8E-D136-9BAF-94850803957D}"/>
                </a:ext>
              </a:extLst>
            </p:cNvPr>
            <p:cNvSpPr/>
            <p:nvPr/>
          </p:nvSpPr>
          <p:spPr>
            <a:xfrm>
              <a:off x="0" y="0"/>
              <a:ext cx="4231842" cy="202774"/>
            </a:xfrm>
            <a:custGeom>
              <a:avLst/>
              <a:gdLst/>
              <a:ahLst/>
              <a:cxnLst/>
              <a:rect l="l" t="t" r="r" b="b"/>
              <a:pathLst>
                <a:path w="4231842" h="202774">
                  <a:moveTo>
                    <a:pt x="0" y="0"/>
                  </a:moveTo>
                  <a:lnTo>
                    <a:pt x="4231842" y="0"/>
                  </a:lnTo>
                  <a:lnTo>
                    <a:pt x="4231842" y="202774"/>
                  </a:lnTo>
                  <a:lnTo>
                    <a:pt x="0" y="20277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it-IT" sz="1200" dirty="0"/>
            </a:p>
          </p:txBody>
        </p:sp>
        <p:sp>
          <p:nvSpPr>
            <p:cNvPr id="75" name="TextBox 10">
              <a:extLst>
                <a:ext uri="{FF2B5EF4-FFF2-40B4-BE49-F238E27FC236}">
                  <a16:creationId xmlns:a16="http://schemas.microsoft.com/office/drawing/2014/main" id="{71854892-945E-0B75-27F7-86701A722859}"/>
                </a:ext>
              </a:extLst>
            </p:cNvPr>
            <p:cNvSpPr txBox="1"/>
            <p:nvPr/>
          </p:nvSpPr>
          <p:spPr>
            <a:xfrm>
              <a:off x="0" y="9525"/>
              <a:ext cx="4231842" cy="193249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067"/>
                </a:lnSpc>
                <a:spcBef>
                  <a:spcPct val="0"/>
                </a:spcBef>
              </a:pPr>
              <a:endParaRPr sz="1200"/>
            </a:p>
          </p:txBody>
        </p:sp>
      </p:grpSp>
      <p:grpSp>
        <p:nvGrpSpPr>
          <p:cNvPr id="76" name="Group 11">
            <a:extLst>
              <a:ext uri="{FF2B5EF4-FFF2-40B4-BE49-F238E27FC236}">
                <a16:creationId xmlns:a16="http://schemas.microsoft.com/office/drawing/2014/main" id="{9B067042-70B0-C875-2510-70CFFB8065D3}"/>
              </a:ext>
            </a:extLst>
          </p:cNvPr>
          <p:cNvGrpSpPr/>
          <p:nvPr/>
        </p:nvGrpSpPr>
        <p:grpSpPr>
          <a:xfrm>
            <a:off x="3934159" y="0"/>
            <a:ext cx="1913893" cy="513272"/>
            <a:chOff x="0" y="0"/>
            <a:chExt cx="584750" cy="202774"/>
          </a:xfrm>
          <a:solidFill>
            <a:srgbClr val="1E6B81"/>
          </a:solidFill>
        </p:grpSpPr>
        <p:sp>
          <p:nvSpPr>
            <p:cNvPr id="77" name="Freeform 12">
              <a:extLst>
                <a:ext uri="{FF2B5EF4-FFF2-40B4-BE49-F238E27FC236}">
                  <a16:creationId xmlns:a16="http://schemas.microsoft.com/office/drawing/2014/main" id="{0EF9745C-CF9D-BBE1-89D3-84A44E346E57}"/>
                </a:ext>
              </a:extLst>
            </p:cNvPr>
            <p:cNvSpPr/>
            <p:nvPr/>
          </p:nvSpPr>
          <p:spPr>
            <a:xfrm>
              <a:off x="0" y="0"/>
              <a:ext cx="584750" cy="202774"/>
            </a:xfrm>
            <a:custGeom>
              <a:avLst/>
              <a:gdLst/>
              <a:ahLst/>
              <a:cxnLst/>
              <a:rect l="l" t="t" r="r" b="b"/>
              <a:pathLst>
                <a:path w="584750" h="202774">
                  <a:moveTo>
                    <a:pt x="0" y="0"/>
                  </a:moveTo>
                  <a:lnTo>
                    <a:pt x="584750" y="0"/>
                  </a:lnTo>
                  <a:lnTo>
                    <a:pt x="584750" y="202774"/>
                  </a:lnTo>
                  <a:lnTo>
                    <a:pt x="0" y="202774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it-IT" sz="1200"/>
            </a:p>
          </p:txBody>
        </p:sp>
        <p:sp>
          <p:nvSpPr>
            <p:cNvPr id="78" name="TextBox 13">
              <a:extLst>
                <a:ext uri="{FF2B5EF4-FFF2-40B4-BE49-F238E27FC236}">
                  <a16:creationId xmlns:a16="http://schemas.microsoft.com/office/drawing/2014/main" id="{2EE148E0-0A33-6D8A-F704-8F5AF0904606}"/>
                </a:ext>
              </a:extLst>
            </p:cNvPr>
            <p:cNvSpPr txBox="1"/>
            <p:nvPr/>
          </p:nvSpPr>
          <p:spPr>
            <a:xfrm>
              <a:off x="0" y="-57150"/>
              <a:ext cx="584750" cy="259924"/>
            </a:xfrm>
            <a:prstGeom prst="rect">
              <a:avLst/>
            </a:prstGeom>
            <a:grpFill/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sp>
        <p:nvSpPr>
          <p:cNvPr id="79" name="TextBox 16">
            <a:extLst>
              <a:ext uri="{FF2B5EF4-FFF2-40B4-BE49-F238E27FC236}">
                <a16:creationId xmlns:a16="http://schemas.microsoft.com/office/drawing/2014/main" id="{86C17C12-5FAB-4E92-D242-1DE92AAF9265}"/>
              </a:ext>
            </a:extLst>
          </p:cNvPr>
          <p:cNvSpPr txBox="1"/>
          <p:nvPr/>
        </p:nvSpPr>
        <p:spPr>
          <a:xfrm>
            <a:off x="-216385" y="181384"/>
            <a:ext cx="1993253" cy="141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7"/>
              </a:lnSpc>
            </a:pPr>
            <a:r>
              <a:rPr lang="en-US" sz="1067">
                <a:solidFill>
                  <a:srgbClr val="F9F9F9"/>
                </a:solidFill>
                <a:latin typeface="Helios Extended Bold"/>
              </a:rPr>
              <a:t>INTRODUZIONE</a:t>
            </a:r>
          </a:p>
        </p:txBody>
      </p:sp>
      <p:sp>
        <p:nvSpPr>
          <p:cNvPr id="80" name="TextBox 17">
            <a:extLst>
              <a:ext uri="{FF2B5EF4-FFF2-40B4-BE49-F238E27FC236}">
                <a16:creationId xmlns:a16="http://schemas.microsoft.com/office/drawing/2014/main" id="{45C5DBAF-D722-C9D3-96DA-05050E37BB6B}"/>
              </a:ext>
            </a:extLst>
          </p:cNvPr>
          <p:cNvSpPr txBox="1"/>
          <p:nvPr/>
        </p:nvSpPr>
        <p:spPr>
          <a:xfrm>
            <a:off x="1776868" y="181384"/>
            <a:ext cx="1993253" cy="141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7"/>
              </a:lnSpc>
            </a:pPr>
            <a:r>
              <a:rPr lang="en-US" sz="1067" dirty="0">
                <a:solidFill>
                  <a:srgbClr val="F9F9F9"/>
                </a:solidFill>
                <a:latin typeface="Helios Extended Bold"/>
              </a:rPr>
              <a:t>STATO DELL’ARTE</a:t>
            </a:r>
          </a:p>
        </p:txBody>
      </p:sp>
      <p:sp>
        <p:nvSpPr>
          <p:cNvPr id="81" name="TextBox 18">
            <a:extLst>
              <a:ext uri="{FF2B5EF4-FFF2-40B4-BE49-F238E27FC236}">
                <a16:creationId xmlns:a16="http://schemas.microsoft.com/office/drawing/2014/main" id="{8E8B9DC9-4EDD-3483-4738-929DE9BB6493}"/>
              </a:ext>
            </a:extLst>
          </p:cNvPr>
          <p:cNvSpPr txBox="1"/>
          <p:nvPr/>
        </p:nvSpPr>
        <p:spPr>
          <a:xfrm>
            <a:off x="3907146" y="181384"/>
            <a:ext cx="1993253" cy="141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7"/>
              </a:lnSpc>
            </a:pPr>
            <a:r>
              <a:rPr lang="en-US" sz="1067" dirty="0">
                <a:solidFill>
                  <a:srgbClr val="F9F9F9"/>
                </a:solidFill>
                <a:latin typeface="Helios Extended Bold"/>
              </a:rPr>
              <a:t>MATERIALE E METODI</a:t>
            </a:r>
          </a:p>
        </p:txBody>
      </p:sp>
      <p:sp>
        <p:nvSpPr>
          <p:cNvPr id="82" name="TextBox 19">
            <a:extLst>
              <a:ext uri="{FF2B5EF4-FFF2-40B4-BE49-F238E27FC236}">
                <a16:creationId xmlns:a16="http://schemas.microsoft.com/office/drawing/2014/main" id="{DCBBE1E5-5D1D-3A2F-15DB-26C8EEDFBF0D}"/>
              </a:ext>
            </a:extLst>
          </p:cNvPr>
          <p:cNvSpPr txBox="1"/>
          <p:nvPr/>
        </p:nvSpPr>
        <p:spPr>
          <a:xfrm>
            <a:off x="6216827" y="181384"/>
            <a:ext cx="1993253" cy="141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7"/>
              </a:lnSpc>
            </a:pPr>
            <a:r>
              <a:rPr lang="en-US" sz="1067" dirty="0">
                <a:solidFill>
                  <a:srgbClr val="F9F9F9"/>
                </a:solidFill>
                <a:latin typeface="Helios Extended Bold"/>
              </a:rPr>
              <a:t>IMPLEMENTAZIONE</a:t>
            </a:r>
          </a:p>
        </p:txBody>
      </p:sp>
      <p:sp>
        <p:nvSpPr>
          <p:cNvPr id="83" name="TextBox 25">
            <a:extLst>
              <a:ext uri="{FF2B5EF4-FFF2-40B4-BE49-F238E27FC236}">
                <a16:creationId xmlns:a16="http://schemas.microsoft.com/office/drawing/2014/main" id="{11A50500-BB8C-14D8-9E78-8F0719CEE538}"/>
              </a:ext>
            </a:extLst>
          </p:cNvPr>
          <p:cNvSpPr txBox="1"/>
          <p:nvPr/>
        </p:nvSpPr>
        <p:spPr>
          <a:xfrm>
            <a:off x="8953319" y="183298"/>
            <a:ext cx="831814" cy="141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7"/>
              </a:lnSpc>
              <a:spcBef>
                <a:spcPct val="0"/>
              </a:spcBef>
            </a:pPr>
            <a:r>
              <a:rPr lang="en-US" sz="1067" dirty="0">
                <a:solidFill>
                  <a:srgbClr val="F9F9F9"/>
                </a:solidFill>
                <a:latin typeface="Helios Extended Bold"/>
              </a:rPr>
              <a:t>RISULTATI</a:t>
            </a:r>
          </a:p>
        </p:txBody>
      </p:sp>
      <p:sp>
        <p:nvSpPr>
          <p:cNvPr id="84" name="TextBox 26">
            <a:extLst>
              <a:ext uri="{FF2B5EF4-FFF2-40B4-BE49-F238E27FC236}">
                <a16:creationId xmlns:a16="http://schemas.microsoft.com/office/drawing/2014/main" id="{B10761AD-F964-7CF3-916E-2A87E3528CA8}"/>
              </a:ext>
            </a:extLst>
          </p:cNvPr>
          <p:cNvSpPr txBox="1"/>
          <p:nvPr/>
        </p:nvSpPr>
        <p:spPr>
          <a:xfrm>
            <a:off x="10568277" y="208091"/>
            <a:ext cx="1186927" cy="141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7"/>
              </a:lnSpc>
              <a:spcBef>
                <a:spcPct val="0"/>
              </a:spcBef>
            </a:pPr>
            <a:r>
              <a:rPr lang="en-US" sz="1067" dirty="0">
                <a:solidFill>
                  <a:srgbClr val="F9F9F9"/>
                </a:solidFill>
                <a:latin typeface="Helios Extended Bold"/>
              </a:rPr>
              <a:t>CONCLUSIONI</a:t>
            </a:r>
          </a:p>
        </p:txBody>
      </p:sp>
      <p:sp>
        <p:nvSpPr>
          <p:cNvPr id="85" name="CasellaDiTesto 84">
            <a:extLst>
              <a:ext uri="{FF2B5EF4-FFF2-40B4-BE49-F238E27FC236}">
                <a16:creationId xmlns:a16="http://schemas.microsoft.com/office/drawing/2014/main" id="{1B784BA9-EF72-5DB6-43F3-076DB844D875}"/>
              </a:ext>
            </a:extLst>
          </p:cNvPr>
          <p:cNvSpPr txBox="1"/>
          <p:nvPr/>
        </p:nvSpPr>
        <p:spPr>
          <a:xfrm>
            <a:off x="1332821" y="1436215"/>
            <a:ext cx="79749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L’approccio metodologico si articola in tre fasi principali:</a:t>
            </a:r>
          </a:p>
        </p:txBody>
      </p:sp>
      <p:grpSp>
        <p:nvGrpSpPr>
          <p:cNvPr id="86" name="Group 16">
            <a:extLst>
              <a:ext uri="{FF2B5EF4-FFF2-40B4-BE49-F238E27FC236}">
                <a16:creationId xmlns:a16="http://schemas.microsoft.com/office/drawing/2014/main" id="{C51377E0-EBD1-6974-C934-04AB5DD1408C}"/>
              </a:ext>
            </a:extLst>
          </p:cNvPr>
          <p:cNvGrpSpPr/>
          <p:nvPr/>
        </p:nvGrpSpPr>
        <p:grpSpPr>
          <a:xfrm>
            <a:off x="1106412" y="1972252"/>
            <a:ext cx="3048511" cy="485752"/>
            <a:chOff x="0" y="0"/>
            <a:chExt cx="1204350" cy="191902"/>
          </a:xfrm>
        </p:grpSpPr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7061FD00-1207-273C-0A46-01F9A0818AB9}"/>
                </a:ext>
              </a:extLst>
            </p:cNvPr>
            <p:cNvSpPr/>
            <p:nvPr/>
          </p:nvSpPr>
          <p:spPr>
            <a:xfrm>
              <a:off x="0" y="0"/>
              <a:ext cx="1204350" cy="191902"/>
            </a:xfrm>
            <a:custGeom>
              <a:avLst/>
              <a:gdLst/>
              <a:ahLst/>
              <a:cxnLst/>
              <a:rect l="l" t="t" r="r" b="b"/>
              <a:pathLst>
                <a:path w="1204350" h="191902">
                  <a:moveTo>
                    <a:pt x="0" y="0"/>
                  </a:moveTo>
                  <a:lnTo>
                    <a:pt x="1204350" y="0"/>
                  </a:lnTo>
                  <a:lnTo>
                    <a:pt x="1204350" y="191902"/>
                  </a:lnTo>
                  <a:lnTo>
                    <a:pt x="0" y="191902"/>
                  </a:lnTo>
                  <a:close/>
                </a:path>
              </a:pathLst>
            </a:custGeom>
            <a:solidFill>
              <a:srgbClr val="1E6B81"/>
            </a:solidFill>
          </p:spPr>
          <p:txBody>
            <a:bodyPr/>
            <a:lstStyle/>
            <a:p>
              <a:endParaRPr lang="it-IT" sz="1200" dirty="0"/>
            </a:p>
          </p:txBody>
        </p:sp>
        <p:sp>
          <p:nvSpPr>
            <p:cNvPr id="88" name="TextBox 18">
              <a:extLst>
                <a:ext uri="{FF2B5EF4-FFF2-40B4-BE49-F238E27FC236}">
                  <a16:creationId xmlns:a16="http://schemas.microsoft.com/office/drawing/2014/main" id="{F38C64D6-CB9E-5976-B2A0-5415C51CE033}"/>
                </a:ext>
              </a:extLst>
            </p:cNvPr>
            <p:cNvSpPr txBox="1"/>
            <p:nvPr/>
          </p:nvSpPr>
          <p:spPr>
            <a:xfrm>
              <a:off x="0" y="-57150"/>
              <a:ext cx="1204350" cy="249052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sp>
        <p:nvSpPr>
          <p:cNvPr id="89" name="TextBox 20">
            <a:extLst>
              <a:ext uri="{FF2B5EF4-FFF2-40B4-BE49-F238E27FC236}">
                <a16:creationId xmlns:a16="http://schemas.microsoft.com/office/drawing/2014/main" id="{A624228A-6A4F-EF83-89DB-BC16D831F131}"/>
              </a:ext>
            </a:extLst>
          </p:cNvPr>
          <p:cNvSpPr txBox="1"/>
          <p:nvPr/>
        </p:nvSpPr>
        <p:spPr>
          <a:xfrm>
            <a:off x="1371601" y="2019320"/>
            <a:ext cx="2734609" cy="325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21"/>
              </a:lnSpc>
            </a:pPr>
            <a:r>
              <a:rPr lang="en-US" sz="1943" dirty="0">
                <a:solidFill>
                  <a:srgbClr val="FFFFFF"/>
                </a:solidFill>
                <a:latin typeface="Poppins Ultra-Bold"/>
              </a:rPr>
              <a:t>INTERAZIONE</a:t>
            </a:r>
          </a:p>
        </p:txBody>
      </p:sp>
      <p:sp>
        <p:nvSpPr>
          <p:cNvPr id="90" name="TextBox 21">
            <a:extLst>
              <a:ext uri="{FF2B5EF4-FFF2-40B4-BE49-F238E27FC236}">
                <a16:creationId xmlns:a16="http://schemas.microsoft.com/office/drawing/2014/main" id="{021DD6DC-A2F8-D657-D3B7-71C16F7166CA}"/>
              </a:ext>
            </a:extLst>
          </p:cNvPr>
          <p:cNvSpPr txBox="1"/>
          <p:nvPr/>
        </p:nvSpPr>
        <p:spPr>
          <a:xfrm>
            <a:off x="1106412" y="2456865"/>
            <a:ext cx="2999798" cy="20435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587"/>
              </a:lnSpc>
            </a:pPr>
            <a:r>
              <a:rPr lang="it-IT" sz="1200" dirty="0"/>
              <a:t>Gli utenti possono interagire con un chatbot </a:t>
            </a:r>
            <a:r>
              <a:rPr lang="it-IT" sz="1200" dirty="0" err="1"/>
              <a:t>pre</a:t>
            </a:r>
            <a:r>
              <a:rPr lang="it-IT" sz="1200" dirty="0"/>
              <a:t>-addestrato disponibile su </a:t>
            </a:r>
            <a:r>
              <a:rPr lang="it-IT" sz="1200" dirty="0" err="1"/>
              <a:t>Hugging</a:t>
            </a:r>
            <a:r>
              <a:rPr lang="it-IT" sz="1200" dirty="0"/>
              <a:t> Face per generare conversazioni. Al termine dell'interazione, viene richiesto di valutare il livello di interesse delle risposte del bot e dell'intera conversazione, assegnando un punteggio. I dialoghi e i relativi punteggi vengono salvati in un file JSON con un formato predefinito, agevolando analisi successive sui dati raccolti.</a:t>
            </a:r>
            <a:endParaRPr lang="en-US" sz="1133" dirty="0">
              <a:solidFill>
                <a:srgbClr val="202020"/>
              </a:solidFill>
              <a:latin typeface="Poppins"/>
            </a:endParaRPr>
          </a:p>
        </p:txBody>
      </p:sp>
      <p:grpSp>
        <p:nvGrpSpPr>
          <p:cNvPr id="91" name="Group 16">
            <a:extLst>
              <a:ext uri="{FF2B5EF4-FFF2-40B4-BE49-F238E27FC236}">
                <a16:creationId xmlns:a16="http://schemas.microsoft.com/office/drawing/2014/main" id="{C75877E3-F366-219A-BED8-0C65283C5D33}"/>
              </a:ext>
            </a:extLst>
          </p:cNvPr>
          <p:cNvGrpSpPr/>
          <p:nvPr/>
        </p:nvGrpSpPr>
        <p:grpSpPr>
          <a:xfrm>
            <a:off x="4988568" y="1952171"/>
            <a:ext cx="3048511" cy="485752"/>
            <a:chOff x="0" y="0"/>
            <a:chExt cx="1204350" cy="191902"/>
          </a:xfrm>
        </p:grpSpPr>
        <p:sp>
          <p:nvSpPr>
            <p:cNvPr id="92" name="Freeform 17">
              <a:extLst>
                <a:ext uri="{FF2B5EF4-FFF2-40B4-BE49-F238E27FC236}">
                  <a16:creationId xmlns:a16="http://schemas.microsoft.com/office/drawing/2014/main" id="{37130375-DB3E-D27B-AD8B-D15E467FC319}"/>
                </a:ext>
              </a:extLst>
            </p:cNvPr>
            <p:cNvSpPr/>
            <p:nvPr/>
          </p:nvSpPr>
          <p:spPr>
            <a:xfrm>
              <a:off x="0" y="0"/>
              <a:ext cx="1204350" cy="191902"/>
            </a:xfrm>
            <a:custGeom>
              <a:avLst/>
              <a:gdLst/>
              <a:ahLst/>
              <a:cxnLst/>
              <a:rect l="l" t="t" r="r" b="b"/>
              <a:pathLst>
                <a:path w="1204350" h="191902">
                  <a:moveTo>
                    <a:pt x="0" y="0"/>
                  </a:moveTo>
                  <a:lnTo>
                    <a:pt x="1204350" y="0"/>
                  </a:lnTo>
                  <a:lnTo>
                    <a:pt x="1204350" y="191902"/>
                  </a:lnTo>
                  <a:lnTo>
                    <a:pt x="0" y="191902"/>
                  </a:lnTo>
                  <a:close/>
                </a:path>
              </a:pathLst>
            </a:custGeom>
            <a:solidFill>
              <a:srgbClr val="1E6B81"/>
            </a:solidFill>
          </p:spPr>
          <p:txBody>
            <a:bodyPr/>
            <a:lstStyle/>
            <a:p>
              <a:endParaRPr lang="it-IT" sz="1200" dirty="0"/>
            </a:p>
          </p:txBody>
        </p:sp>
        <p:sp>
          <p:nvSpPr>
            <p:cNvPr id="93" name="TextBox 18">
              <a:extLst>
                <a:ext uri="{FF2B5EF4-FFF2-40B4-BE49-F238E27FC236}">
                  <a16:creationId xmlns:a16="http://schemas.microsoft.com/office/drawing/2014/main" id="{3559E8BA-7207-D034-7F1C-AB4C0D5857AB}"/>
                </a:ext>
              </a:extLst>
            </p:cNvPr>
            <p:cNvSpPr txBox="1"/>
            <p:nvPr/>
          </p:nvSpPr>
          <p:spPr>
            <a:xfrm>
              <a:off x="0" y="-57150"/>
              <a:ext cx="1204350" cy="249052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sp>
        <p:nvSpPr>
          <p:cNvPr id="94" name="TextBox 34">
            <a:extLst>
              <a:ext uri="{FF2B5EF4-FFF2-40B4-BE49-F238E27FC236}">
                <a16:creationId xmlns:a16="http://schemas.microsoft.com/office/drawing/2014/main" id="{830C5E59-D179-3FDE-E777-AE62D58015D3}"/>
              </a:ext>
            </a:extLst>
          </p:cNvPr>
          <p:cNvSpPr txBox="1"/>
          <p:nvPr/>
        </p:nvSpPr>
        <p:spPr>
          <a:xfrm>
            <a:off x="5026151" y="1997513"/>
            <a:ext cx="3010928" cy="325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21"/>
              </a:lnSpc>
            </a:pPr>
            <a:r>
              <a:rPr lang="en-US" sz="1943" dirty="0">
                <a:solidFill>
                  <a:srgbClr val="FFFFFF"/>
                </a:solidFill>
                <a:latin typeface="Poppins Ultra-Bold"/>
              </a:rPr>
              <a:t>EVALUATE </a:t>
            </a:r>
            <a:r>
              <a:rPr lang="en-US" sz="1943" dirty="0" err="1">
                <a:solidFill>
                  <a:srgbClr val="FFFFFF"/>
                </a:solidFill>
                <a:latin typeface="Poppins Ultra-Bold"/>
              </a:rPr>
              <a:t>GPTScore</a:t>
            </a:r>
            <a:endParaRPr lang="en-US" sz="1943" dirty="0">
              <a:solidFill>
                <a:srgbClr val="FFFFFF"/>
              </a:solidFill>
              <a:latin typeface="Poppins Ultra-Bold"/>
            </a:endParaRPr>
          </a:p>
        </p:txBody>
      </p:sp>
      <p:sp>
        <p:nvSpPr>
          <p:cNvPr id="95" name="TextBox 37">
            <a:extLst>
              <a:ext uri="{FF2B5EF4-FFF2-40B4-BE49-F238E27FC236}">
                <a16:creationId xmlns:a16="http://schemas.microsoft.com/office/drawing/2014/main" id="{ED3F8434-9373-614A-A742-B8A5A26DF328}"/>
              </a:ext>
            </a:extLst>
          </p:cNvPr>
          <p:cNvSpPr txBox="1"/>
          <p:nvPr/>
        </p:nvSpPr>
        <p:spPr>
          <a:xfrm>
            <a:off x="4995225" y="2345088"/>
            <a:ext cx="2999798" cy="20226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endParaRPr lang="it-IT" sz="1200" dirty="0"/>
          </a:p>
          <a:p>
            <a:pPr algn="just">
              <a:lnSpc>
                <a:spcPts val="1587"/>
              </a:lnSpc>
            </a:pPr>
            <a:r>
              <a:rPr lang="it-IT" sz="1200" dirty="0"/>
              <a:t>L'implementazione della metrica </a:t>
            </a:r>
            <a:r>
              <a:rPr lang="it-IT" sz="1200" dirty="0" err="1"/>
              <a:t>GPTScore</a:t>
            </a:r>
            <a:r>
              <a:rPr lang="it-IT" sz="1200" dirty="0"/>
              <a:t> consente all'utente di specificare il dataset da valutare, la chiave OpenAI necessaria per accedere ai modelli, il tipo di valutazione (dialogue o turn </a:t>
            </a:r>
            <a:r>
              <a:rPr lang="it-IT" sz="1200" dirty="0" err="1"/>
              <a:t>level</a:t>
            </a:r>
            <a:r>
              <a:rPr lang="it-IT" sz="1200" dirty="0"/>
              <a:t>) e il tipo di modello desiderato (tra gpt-3.5-turbo, chatgpt-4, davinci-002 o gpt-4o-mini, predefinito). Viene così calcolata la metrica </a:t>
            </a:r>
            <a:r>
              <a:rPr lang="it-IT" sz="1200" dirty="0" err="1"/>
              <a:t>GPTScore</a:t>
            </a:r>
            <a:r>
              <a:rPr lang="it-IT" sz="1200" dirty="0"/>
              <a:t> e aggiunta al dataset originale. 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19791" y="-37205"/>
            <a:ext cx="532019" cy="6932409"/>
            <a:chOff x="0" y="0"/>
            <a:chExt cx="210180" cy="2738729"/>
          </a:xfrm>
          <a:solidFill>
            <a:srgbClr val="1E6B81"/>
          </a:solidFill>
        </p:grpSpPr>
        <p:sp>
          <p:nvSpPr>
            <p:cNvPr id="3" name="Freeform 3"/>
            <p:cNvSpPr/>
            <p:nvPr/>
          </p:nvSpPr>
          <p:spPr>
            <a:xfrm>
              <a:off x="0" y="0"/>
              <a:ext cx="210180" cy="2738729"/>
            </a:xfrm>
            <a:custGeom>
              <a:avLst/>
              <a:gdLst/>
              <a:ahLst/>
              <a:cxnLst/>
              <a:rect l="l" t="t" r="r" b="b"/>
              <a:pathLst>
                <a:path w="210180" h="2738729">
                  <a:moveTo>
                    <a:pt x="0" y="0"/>
                  </a:moveTo>
                  <a:lnTo>
                    <a:pt x="210180" y="0"/>
                  </a:lnTo>
                  <a:lnTo>
                    <a:pt x="210180" y="2738729"/>
                  </a:lnTo>
                  <a:lnTo>
                    <a:pt x="0" y="2738729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it-IT" sz="1200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66675"/>
              <a:ext cx="210180" cy="2805404"/>
            </a:xfrm>
            <a:prstGeom prst="rect">
              <a:avLst/>
            </a:prstGeom>
            <a:grpFill/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867"/>
                </a:lnSpc>
              </a:pPr>
              <a:endParaRPr sz="1200"/>
            </a:p>
          </p:txBody>
        </p:sp>
      </p:grpSp>
      <p:sp>
        <p:nvSpPr>
          <p:cNvPr id="11" name="Freeform 11"/>
          <p:cNvSpPr/>
          <p:nvPr/>
        </p:nvSpPr>
        <p:spPr>
          <a:xfrm>
            <a:off x="3770121" y="5560323"/>
            <a:ext cx="5346903" cy="5346903"/>
          </a:xfrm>
          <a:custGeom>
            <a:avLst/>
            <a:gdLst/>
            <a:ahLst/>
            <a:cxnLst/>
            <a:rect l="l" t="t" r="r" b="b"/>
            <a:pathLst>
              <a:path w="8020354" h="8020354">
                <a:moveTo>
                  <a:pt x="0" y="0"/>
                </a:moveTo>
                <a:lnTo>
                  <a:pt x="8020354" y="0"/>
                </a:lnTo>
                <a:lnTo>
                  <a:pt x="8020354" y="8020354"/>
                </a:lnTo>
                <a:lnTo>
                  <a:pt x="0" y="80203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 sz="1200"/>
          </a:p>
        </p:txBody>
      </p:sp>
      <p:grpSp>
        <p:nvGrpSpPr>
          <p:cNvPr id="12" name="Group 12"/>
          <p:cNvGrpSpPr/>
          <p:nvPr/>
        </p:nvGrpSpPr>
        <p:grpSpPr>
          <a:xfrm>
            <a:off x="7762258" y="5915026"/>
            <a:ext cx="942974" cy="942974"/>
            <a:chOff x="0" y="0"/>
            <a:chExt cx="812800" cy="812800"/>
          </a:xfrm>
          <a:solidFill>
            <a:srgbClr val="1E6B81"/>
          </a:solidFill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it-IT" sz="1200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grpFill/>
          </p:spPr>
          <p:txBody>
            <a:bodyPr lIns="33867" tIns="33867" rIns="33867" bIns="33867" rtlCol="0" anchor="ctr"/>
            <a:lstStyle/>
            <a:p>
              <a:pPr algn="ctr">
                <a:lnSpc>
                  <a:spcPts val="2239"/>
                </a:lnSpc>
              </a:pPr>
              <a:endParaRPr sz="1200"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5900399" y="5088836"/>
            <a:ext cx="942974" cy="942974"/>
            <a:chOff x="0" y="0"/>
            <a:chExt cx="812800" cy="812800"/>
          </a:xfrm>
          <a:solidFill>
            <a:srgbClr val="1E6B81"/>
          </a:solidFill>
        </p:grpSpPr>
        <p:sp>
          <p:nvSpPr>
            <p:cNvPr id="26" name="Freeform 2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it-IT" sz="1200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grpFill/>
          </p:spPr>
          <p:txBody>
            <a:bodyPr lIns="33867" tIns="33867" rIns="33867" bIns="33867" rtlCol="0" anchor="ctr"/>
            <a:lstStyle/>
            <a:p>
              <a:pPr algn="ctr">
                <a:lnSpc>
                  <a:spcPts val="2239"/>
                </a:lnSpc>
              </a:pPr>
              <a:endParaRPr sz="1200"/>
            </a:p>
          </p:txBody>
        </p:sp>
      </p:grpSp>
      <p:sp>
        <p:nvSpPr>
          <p:cNvPr id="28" name="Freeform 28"/>
          <p:cNvSpPr/>
          <p:nvPr/>
        </p:nvSpPr>
        <p:spPr>
          <a:xfrm>
            <a:off x="6111092" y="5230203"/>
            <a:ext cx="521589" cy="660239"/>
          </a:xfrm>
          <a:custGeom>
            <a:avLst/>
            <a:gdLst/>
            <a:ahLst/>
            <a:cxnLst/>
            <a:rect l="l" t="t" r="r" b="b"/>
            <a:pathLst>
              <a:path w="782383" h="990358">
                <a:moveTo>
                  <a:pt x="0" y="0"/>
                </a:moveTo>
                <a:lnTo>
                  <a:pt x="782383" y="0"/>
                </a:lnTo>
                <a:lnTo>
                  <a:pt x="782383" y="990359"/>
                </a:lnTo>
                <a:lnTo>
                  <a:pt x="0" y="9903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 sz="1200"/>
          </a:p>
        </p:txBody>
      </p:sp>
      <p:grpSp>
        <p:nvGrpSpPr>
          <p:cNvPr id="29" name="Group 29"/>
          <p:cNvGrpSpPr/>
          <p:nvPr/>
        </p:nvGrpSpPr>
        <p:grpSpPr>
          <a:xfrm>
            <a:off x="4252680" y="5797690"/>
            <a:ext cx="942974" cy="942974"/>
            <a:chOff x="0" y="0"/>
            <a:chExt cx="812800" cy="812800"/>
          </a:xfrm>
          <a:solidFill>
            <a:srgbClr val="1E6B81"/>
          </a:solidFill>
        </p:grpSpPr>
        <p:sp>
          <p:nvSpPr>
            <p:cNvPr id="30" name="Freeform 3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it-IT" sz="1200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grpFill/>
          </p:spPr>
          <p:txBody>
            <a:bodyPr lIns="33867" tIns="33867" rIns="33867" bIns="33867" rtlCol="0" anchor="ctr"/>
            <a:lstStyle/>
            <a:p>
              <a:pPr algn="ctr">
                <a:lnSpc>
                  <a:spcPts val="2239"/>
                </a:lnSpc>
              </a:pPr>
              <a:endParaRPr sz="1200"/>
            </a:p>
          </p:txBody>
        </p:sp>
      </p:grpSp>
      <p:sp>
        <p:nvSpPr>
          <p:cNvPr id="32" name="Freeform 32"/>
          <p:cNvSpPr/>
          <p:nvPr/>
        </p:nvSpPr>
        <p:spPr>
          <a:xfrm>
            <a:off x="7890305" y="6033672"/>
            <a:ext cx="692502" cy="649221"/>
          </a:xfrm>
          <a:custGeom>
            <a:avLst/>
            <a:gdLst/>
            <a:ahLst/>
            <a:cxnLst/>
            <a:rect l="l" t="t" r="r" b="b"/>
            <a:pathLst>
              <a:path w="1038753" h="973831">
                <a:moveTo>
                  <a:pt x="0" y="0"/>
                </a:moveTo>
                <a:lnTo>
                  <a:pt x="1038753" y="0"/>
                </a:lnTo>
                <a:lnTo>
                  <a:pt x="1038753" y="973831"/>
                </a:lnTo>
                <a:lnTo>
                  <a:pt x="0" y="97383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 sz="1200"/>
          </a:p>
        </p:txBody>
      </p:sp>
      <p:sp>
        <p:nvSpPr>
          <p:cNvPr id="33" name="TextBox 33"/>
          <p:cNvSpPr txBox="1"/>
          <p:nvPr/>
        </p:nvSpPr>
        <p:spPr>
          <a:xfrm>
            <a:off x="2928809" y="784540"/>
            <a:ext cx="6590795" cy="782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67"/>
              </a:lnSpc>
            </a:pPr>
            <a:r>
              <a:rPr lang="en-US" sz="5670" dirty="0">
                <a:solidFill>
                  <a:srgbClr val="202020"/>
                </a:solidFill>
                <a:latin typeface="Object Sans Heavy"/>
              </a:rPr>
              <a:t>FRAMEWORK</a:t>
            </a:r>
          </a:p>
        </p:txBody>
      </p:sp>
      <p:sp>
        <p:nvSpPr>
          <p:cNvPr id="15" name="Freeform 15"/>
          <p:cNvSpPr/>
          <p:nvPr/>
        </p:nvSpPr>
        <p:spPr>
          <a:xfrm>
            <a:off x="4448741" y="6031811"/>
            <a:ext cx="600400" cy="598899"/>
          </a:xfrm>
          <a:custGeom>
            <a:avLst/>
            <a:gdLst/>
            <a:ahLst/>
            <a:cxnLst/>
            <a:rect l="l" t="t" r="r" b="b"/>
            <a:pathLst>
              <a:path w="900600" h="898349">
                <a:moveTo>
                  <a:pt x="0" y="0"/>
                </a:moveTo>
                <a:lnTo>
                  <a:pt x="900601" y="0"/>
                </a:lnTo>
                <a:lnTo>
                  <a:pt x="900601" y="898349"/>
                </a:lnTo>
                <a:lnTo>
                  <a:pt x="0" y="89834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 sz="1200"/>
          </a:p>
        </p:txBody>
      </p:sp>
      <p:grpSp>
        <p:nvGrpSpPr>
          <p:cNvPr id="47" name="Group 5">
            <a:extLst>
              <a:ext uri="{FF2B5EF4-FFF2-40B4-BE49-F238E27FC236}">
                <a16:creationId xmlns:a16="http://schemas.microsoft.com/office/drawing/2014/main" id="{83C0DEFA-4DDF-1637-B9AE-86CBFBB1A2BA}"/>
              </a:ext>
            </a:extLst>
          </p:cNvPr>
          <p:cNvGrpSpPr/>
          <p:nvPr/>
        </p:nvGrpSpPr>
        <p:grpSpPr>
          <a:xfrm>
            <a:off x="0" y="0"/>
            <a:ext cx="12192000" cy="513272"/>
            <a:chOff x="0" y="0"/>
            <a:chExt cx="4816593" cy="202774"/>
          </a:xfrm>
        </p:grpSpPr>
        <p:sp>
          <p:nvSpPr>
            <p:cNvPr id="48" name="Freeform 6">
              <a:extLst>
                <a:ext uri="{FF2B5EF4-FFF2-40B4-BE49-F238E27FC236}">
                  <a16:creationId xmlns:a16="http://schemas.microsoft.com/office/drawing/2014/main" id="{C67A7D07-0B20-31F9-4331-824712A4514D}"/>
                </a:ext>
              </a:extLst>
            </p:cNvPr>
            <p:cNvSpPr/>
            <p:nvPr/>
          </p:nvSpPr>
          <p:spPr>
            <a:xfrm>
              <a:off x="0" y="0"/>
              <a:ext cx="4816592" cy="202774"/>
            </a:xfrm>
            <a:custGeom>
              <a:avLst/>
              <a:gdLst/>
              <a:ahLst/>
              <a:cxnLst/>
              <a:rect l="l" t="t" r="r" b="b"/>
              <a:pathLst>
                <a:path w="4816592" h="202774">
                  <a:moveTo>
                    <a:pt x="0" y="0"/>
                  </a:moveTo>
                  <a:lnTo>
                    <a:pt x="4816592" y="0"/>
                  </a:lnTo>
                  <a:lnTo>
                    <a:pt x="4816592" y="202774"/>
                  </a:lnTo>
                  <a:lnTo>
                    <a:pt x="0" y="20277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it-IT" sz="1200"/>
            </a:p>
          </p:txBody>
        </p:sp>
        <p:sp>
          <p:nvSpPr>
            <p:cNvPr id="49" name="TextBox 7">
              <a:extLst>
                <a:ext uri="{FF2B5EF4-FFF2-40B4-BE49-F238E27FC236}">
                  <a16:creationId xmlns:a16="http://schemas.microsoft.com/office/drawing/2014/main" id="{FB57E1E4-D2DA-B493-7ED3-16699C697F30}"/>
                </a:ext>
              </a:extLst>
            </p:cNvPr>
            <p:cNvSpPr txBox="1"/>
            <p:nvPr/>
          </p:nvSpPr>
          <p:spPr>
            <a:xfrm>
              <a:off x="0" y="9525"/>
              <a:ext cx="4816593" cy="193249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067"/>
                </a:lnSpc>
                <a:spcBef>
                  <a:spcPct val="0"/>
                </a:spcBef>
              </a:pPr>
              <a:endParaRPr sz="1200"/>
            </a:p>
          </p:txBody>
        </p:sp>
      </p:grpSp>
      <p:grpSp>
        <p:nvGrpSpPr>
          <p:cNvPr id="50" name="Group 8">
            <a:extLst>
              <a:ext uri="{FF2B5EF4-FFF2-40B4-BE49-F238E27FC236}">
                <a16:creationId xmlns:a16="http://schemas.microsoft.com/office/drawing/2014/main" id="{D28991AE-E9B8-9522-1E34-8B3EE839800B}"/>
              </a:ext>
            </a:extLst>
          </p:cNvPr>
          <p:cNvGrpSpPr/>
          <p:nvPr/>
        </p:nvGrpSpPr>
        <p:grpSpPr>
          <a:xfrm>
            <a:off x="1689403" y="-1398"/>
            <a:ext cx="2078043" cy="513272"/>
            <a:chOff x="0" y="0"/>
            <a:chExt cx="820955" cy="202774"/>
          </a:xfrm>
        </p:grpSpPr>
        <p:sp>
          <p:nvSpPr>
            <p:cNvPr id="51" name="Freeform 9">
              <a:extLst>
                <a:ext uri="{FF2B5EF4-FFF2-40B4-BE49-F238E27FC236}">
                  <a16:creationId xmlns:a16="http://schemas.microsoft.com/office/drawing/2014/main" id="{91548537-B6D6-FB89-8E26-536D2605764D}"/>
                </a:ext>
              </a:extLst>
            </p:cNvPr>
            <p:cNvSpPr/>
            <p:nvPr/>
          </p:nvSpPr>
          <p:spPr>
            <a:xfrm>
              <a:off x="0" y="0"/>
              <a:ext cx="820955" cy="202774"/>
            </a:xfrm>
            <a:custGeom>
              <a:avLst/>
              <a:gdLst/>
              <a:ahLst/>
              <a:cxnLst/>
              <a:rect l="l" t="t" r="r" b="b"/>
              <a:pathLst>
                <a:path w="820955" h="202774">
                  <a:moveTo>
                    <a:pt x="0" y="0"/>
                  </a:moveTo>
                  <a:lnTo>
                    <a:pt x="820955" y="0"/>
                  </a:lnTo>
                  <a:lnTo>
                    <a:pt x="820955" y="202774"/>
                  </a:lnTo>
                  <a:lnTo>
                    <a:pt x="0" y="202774"/>
                  </a:lnTo>
                  <a:close/>
                </a:path>
              </a:pathLst>
            </a:custGeom>
            <a:solidFill>
              <a:srgbClr val="A97658"/>
            </a:solidFill>
          </p:spPr>
          <p:txBody>
            <a:bodyPr/>
            <a:lstStyle/>
            <a:p>
              <a:endParaRPr lang="it-IT" sz="1200"/>
            </a:p>
          </p:txBody>
        </p:sp>
        <p:sp>
          <p:nvSpPr>
            <p:cNvPr id="52" name="TextBox 10">
              <a:extLst>
                <a:ext uri="{FF2B5EF4-FFF2-40B4-BE49-F238E27FC236}">
                  <a16:creationId xmlns:a16="http://schemas.microsoft.com/office/drawing/2014/main" id="{6136384F-EE74-87AD-12A4-6032F870B2B8}"/>
                </a:ext>
              </a:extLst>
            </p:cNvPr>
            <p:cNvSpPr txBox="1"/>
            <p:nvPr/>
          </p:nvSpPr>
          <p:spPr>
            <a:xfrm>
              <a:off x="0" y="-57150"/>
              <a:ext cx="820955" cy="259924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sp>
        <p:nvSpPr>
          <p:cNvPr id="53" name="TextBox 22">
            <a:extLst>
              <a:ext uri="{FF2B5EF4-FFF2-40B4-BE49-F238E27FC236}">
                <a16:creationId xmlns:a16="http://schemas.microsoft.com/office/drawing/2014/main" id="{E26646E2-CBD6-EDC5-811E-58741788B145}"/>
              </a:ext>
            </a:extLst>
          </p:cNvPr>
          <p:cNvSpPr txBox="1"/>
          <p:nvPr/>
        </p:nvSpPr>
        <p:spPr>
          <a:xfrm>
            <a:off x="-216385" y="181384"/>
            <a:ext cx="1993253" cy="141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7"/>
              </a:lnSpc>
            </a:pPr>
            <a:r>
              <a:rPr lang="en-US" sz="1067">
                <a:solidFill>
                  <a:srgbClr val="F9F9F9"/>
                </a:solidFill>
                <a:latin typeface="Helios Extended Bold"/>
              </a:rPr>
              <a:t>INTRODUZIONE</a:t>
            </a:r>
          </a:p>
        </p:txBody>
      </p:sp>
      <p:sp>
        <p:nvSpPr>
          <p:cNvPr id="54" name="TextBox 23">
            <a:extLst>
              <a:ext uri="{FF2B5EF4-FFF2-40B4-BE49-F238E27FC236}">
                <a16:creationId xmlns:a16="http://schemas.microsoft.com/office/drawing/2014/main" id="{8A3EAADB-F1E5-E9B2-B6D3-22006C7C4B49}"/>
              </a:ext>
            </a:extLst>
          </p:cNvPr>
          <p:cNvSpPr txBox="1"/>
          <p:nvPr/>
        </p:nvSpPr>
        <p:spPr>
          <a:xfrm>
            <a:off x="1776868" y="181384"/>
            <a:ext cx="1993253" cy="141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7"/>
              </a:lnSpc>
            </a:pPr>
            <a:r>
              <a:rPr lang="en-US" sz="1067">
                <a:solidFill>
                  <a:srgbClr val="F9F9F9"/>
                </a:solidFill>
                <a:latin typeface="Helios Extended Bold"/>
              </a:rPr>
              <a:t>METODOLOGIA</a:t>
            </a:r>
          </a:p>
        </p:txBody>
      </p:sp>
      <p:sp>
        <p:nvSpPr>
          <p:cNvPr id="55" name="TextBox 24">
            <a:extLst>
              <a:ext uri="{FF2B5EF4-FFF2-40B4-BE49-F238E27FC236}">
                <a16:creationId xmlns:a16="http://schemas.microsoft.com/office/drawing/2014/main" id="{F7F51E3D-8E12-CC0D-CB0E-5B5C28E8102A}"/>
              </a:ext>
            </a:extLst>
          </p:cNvPr>
          <p:cNvSpPr txBox="1"/>
          <p:nvPr/>
        </p:nvSpPr>
        <p:spPr>
          <a:xfrm>
            <a:off x="3907146" y="181384"/>
            <a:ext cx="1993253" cy="141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7"/>
              </a:lnSpc>
            </a:pPr>
            <a:r>
              <a:rPr lang="en-US" sz="1067">
                <a:solidFill>
                  <a:srgbClr val="F9F9F9"/>
                </a:solidFill>
                <a:latin typeface="Helios Extended Bold"/>
              </a:rPr>
              <a:t>DATASET</a:t>
            </a:r>
          </a:p>
        </p:txBody>
      </p:sp>
      <p:sp>
        <p:nvSpPr>
          <p:cNvPr id="56" name="TextBox 25">
            <a:extLst>
              <a:ext uri="{FF2B5EF4-FFF2-40B4-BE49-F238E27FC236}">
                <a16:creationId xmlns:a16="http://schemas.microsoft.com/office/drawing/2014/main" id="{630BB085-E868-0D0A-3BCB-07AE3AFB1AB6}"/>
              </a:ext>
            </a:extLst>
          </p:cNvPr>
          <p:cNvSpPr txBox="1"/>
          <p:nvPr/>
        </p:nvSpPr>
        <p:spPr>
          <a:xfrm>
            <a:off x="5641930" y="181384"/>
            <a:ext cx="1993253" cy="141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7"/>
              </a:lnSpc>
            </a:pPr>
            <a:r>
              <a:rPr lang="en-US" sz="1067">
                <a:solidFill>
                  <a:srgbClr val="F9F9F9"/>
                </a:solidFill>
                <a:latin typeface="Helios Extended Bold"/>
              </a:rPr>
              <a:t>EDA</a:t>
            </a:r>
          </a:p>
        </p:txBody>
      </p:sp>
      <p:sp>
        <p:nvSpPr>
          <p:cNvPr id="57" name="TextBox 26">
            <a:extLst>
              <a:ext uri="{FF2B5EF4-FFF2-40B4-BE49-F238E27FC236}">
                <a16:creationId xmlns:a16="http://schemas.microsoft.com/office/drawing/2014/main" id="{65DCB0E1-F48E-D643-4704-85A05846D5D4}"/>
              </a:ext>
            </a:extLst>
          </p:cNvPr>
          <p:cNvSpPr txBox="1"/>
          <p:nvPr/>
        </p:nvSpPr>
        <p:spPr>
          <a:xfrm>
            <a:off x="7409942" y="116125"/>
            <a:ext cx="1993253" cy="282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7"/>
              </a:lnSpc>
            </a:pPr>
            <a:r>
              <a:rPr lang="en-US" sz="1067">
                <a:solidFill>
                  <a:srgbClr val="F9F9F9"/>
                </a:solidFill>
                <a:latin typeface="Helios Extended Bold"/>
              </a:rPr>
              <a:t>PROTOCOLLO SPERIMENTALE</a:t>
            </a:r>
          </a:p>
        </p:txBody>
      </p:sp>
      <p:sp>
        <p:nvSpPr>
          <p:cNvPr id="58" name="TextBox 27">
            <a:extLst>
              <a:ext uri="{FF2B5EF4-FFF2-40B4-BE49-F238E27FC236}">
                <a16:creationId xmlns:a16="http://schemas.microsoft.com/office/drawing/2014/main" id="{6CC8B513-59F1-9DB7-502D-9A69516F6E0E}"/>
              </a:ext>
            </a:extLst>
          </p:cNvPr>
          <p:cNvSpPr txBox="1"/>
          <p:nvPr/>
        </p:nvSpPr>
        <p:spPr>
          <a:xfrm>
            <a:off x="9542894" y="182782"/>
            <a:ext cx="831814" cy="141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7"/>
              </a:lnSpc>
              <a:spcBef>
                <a:spcPct val="0"/>
              </a:spcBef>
            </a:pPr>
            <a:r>
              <a:rPr lang="en-US" sz="1067">
                <a:solidFill>
                  <a:srgbClr val="F9F9F9"/>
                </a:solidFill>
                <a:latin typeface="Helios Extended Bold"/>
              </a:rPr>
              <a:t>RISULTATI</a:t>
            </a:r>
          </a:p>
        </p:txBody>
      </p:sp>
      <p:sp>
        <p:nvSpPr>
          <p:cNvPr id="59" name="TextBox 28">
            <a:extLst>
              <a:ext uri="{FF2B5EF4-FFF2-40B4-BE49-F238E27FC236}">
                <a16:creationId xmlns:a16="http://schemas.microsoft.com/office/drawing/2014/main" id="{9039BE70-D247-14EA-4BE3-DC0A94320C33}"/>
              </a:ext>
            </a:extLst>
          </p:cNvPr>
          <p:cNvSpPr txBox="1"/>
          <p:nvPr/>
        </p:nvSpPr>
        <p:spPr>
          <a:xfrm>
            <a:off x="10912737" y="182782"/>
            <a:ext cx="1186927" cy="141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7"/>
              </a:lnSpc>
              <a:spcBef>
                <a:spcPct val="0"/>
              </a:spcBef>
            </a:pPr>
            <a:r>
              <a:rPr lang="en-US" sz="1067">
                <a:solidFill>
                  <a:srgbClr val="F9F9F9"/>
                </a:solidFill>
                <a:latin typeface="Helios Extended Bold"/>
              </a:rPr>
              <a:t>CONCLUSIONI</a:t>
            </a:r>
          </a:p>
        </p:txBody>
      </p:sp>
      <p:grpSp>
        <p:nvGrpSpPr>
          <p:cNvPr id="60" name="Group 8">
            <a:extLst>
              <a:ext uri="{FF2B5EF4-FFF2-40B4-BE49-F238E27FC236}">
                <a16:creationId xmlns:a16="http://schemas.microsoft.com/office/drawing/2014/main" id="{CEAFD991-201E-2833-F1D6-AF916214670C}"/>
              </a:ext>
            </a:extLst>
          </p:cNvPr>
          <p:cNvGrpSpPr/>
          <p:nvPr/>
        </p:nvGrpSpPr>
        <p:grpSpPr>
          <a:xfrm>
            <a:off x="1" y="0"/>
            <a:ext cx="12192000" cy="513272"/>
            <a:chOff x="0" y="0"/>
            <a:chExt cx="4231842" cy="202774"/>
          </a:xfrm>
        </p:grpSpPr>
        <p:sp>
          <p:nvSpPr>
            <p:cNvPr id="61" name="Freeform 9">
              <a:extLst>
                <a:ext uri="{FF2B5EF4-FFF2-40B4-BE49-F238E27FC236}">
                  <a16:creationId xmlns:a16="http://schemas.microsoft.com/office/drawing/2014/main" id="{4518246A-6CD4-06BC-CA03-424133D92CC9}"/>
                </a:ext>
              </a:extLst>
            </p:cNvPr>
            <p:cNvSpPr/>
            <p:nvPr/>
          </p:nvSpPr>
          <p:spPr>
            <a:xfrm>
              <a:off x="0" y="0"/>
              <a:ext cx="4231842" cy="202774"/>
            </a:xfrm>
            <a:custGeom>
              <a:avLst/>
              <a:gdLst/>
              <a:ahLst/>
              <a:cxnLst/>
              <a:rect l="l" t="t" r="r" b="b"/>
              <a:pathLst>
                <a:path w="4231842" h="202774">
                  <a:moveTo>
                    <a:pt x="0" y="0"/>
                  </a:moveTo>
                  <a:lnTo>
                    <a:pt x="4231842" y="0"/>
                  </a:lnTo>
                  <a:lnTo>
                    <a:pt x="4231842" y="202774"/>
                  </a:lnTo>
                  <a:lnTo>
                    <a:pt x="0" y="20277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it-IT" sz="1200" dirty="0"/>
            </a:p>
          </p:txBody>
        </p:sp>
        <p:sp>
          <p:nvSpPr>
            <p:cNvPr id="62" name="TextBox 10">
              <a:extLst>
                <a:ext uri="{FF2B5EF4-FFF2-40B4-BE49-F238E27FC236}">
                  <a16:creationId xmlns:a16="http://schemas.microsoft.com/office/drawing/2014/main" id="{FA0CF0D4-710B-9101-BB7B-DAB3BAC593A1}"/>
                </a:ext>
              </a:extLst>
            </p:cNvPr>
            <p:cNvSpPr txBox="1"/>
            <p:nvPr/>
          </p:nvSpPr>
          <p:spPr>
            <a:xfrm>
              <a:off x="0" y="9525"/>
              <a:ext cx="4231842" cy="193249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067"/>
                </a:lnSpc>
                <a:spcBef>
                  <a:spcPct val="0"/>
                </a:spcBef>
              </a:pPr>
              <a:endParaRPr sz="1200"/>
            </a:p>
          </p:txBody>
        </p:sp>
      </p:grpSp>
      <p:grpSp>
        <p:nvGrpSpPr>
          <p:cNvPr id="63" name="Group 11">
            <a:extLst>
              <a:ext uri="{FF2B5EF4-FFF2-40B4-BE49-F238E27FC236}">
                <a16:creationId xmlns:a16="http://schemas.microsoft.com/office/drawing/2014/main" id="{6CAECC9F-ADB3-401A-0BFB-78B9DC749CB9}"/>
              </a:ext>
            </a:extLst>
          </p:cNvPr>
          <p:cNvGrpSpPr/>
          <p:nvPr/>
        </p:nvGrpSpPr>
        <p:grpSpPr>
          <a:xfrm>
            <a:off x="3934159" y="0"/>
            <a:ext cx="1913893" cy="513272"/>
            <a:chOff x="0" y="0"/>
            <a:chExt cx="584750" cy="202774"/>
          </a:xfrm>
          <a:solidFill>
            <a:srgbClr val="1E6B81"/>
          </a:solidFill>
        </p:grpSpPr>
        <p:sp>
          <p:nvSpPr>
            <p:cNvPr id="64" name="Freeform 12">
              <a:extLst>
                <a:ext uri="{FF2B5EF4-FFF2-40B4-BE49-F238E27FC236}">
                  <a16:creationId xmlns:a16="http://schemas.microsoft.com/office/drawing/2014/main" id="{1915B980-DE24-32F4-B819-23A3C46D921B}"/>
                </a:ext>
              </a:extLst>
            </p:cNvPr>
            <p:cNvSpPr/>
            <p:nvPr/>
          </p:nvSpPr>
          <p:spPr>
            <a:xfrm>
              <a:off x="0" y="0"/>
              <a:ext cx="584750" cy="202774"/>
            </a:xfrm>
            <a:custGeom>
              <a:avLst/>
              <a:gdLst/>
              <a:ahLst/>
              <a:cxnLst/>
              <a:rect l="l" t="t" r="r" b="b"/>
              <a:pathLst>
                <a:path w="584750" h="202774">
                  <a:moveTo>
                    <a:pt x="0" y="0"/>
                  </a:moveTo>
                  <a:lnTo>
                    <a:pt x="584750" y="0"/>
                  </a:lnTo>
                  <a:lnTo>
                    <a:pt x="584750" y="202774"/>
                  </a:lnTo>
                  <a:lnTo>
                    <a:pt x="0" y="202774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it-IT" sz="1200"/>
            </a:p>
          </p:txBody>
        </p:sp>
        <p:sp>
          <p:nvSpPr>
            <p:cNvPr id="65" name="TextBox 13">
              <a:extLst>
                <a:ext uri="{FF2B5EF4-FFF2-40B4-BE49-F238E27FC236}">
                  <a16:creationId xmlns:a16="http://schemas.microsoft.com/office/drawing/2014/main" id="{82AE5FD0-8B4C-C6F7-0C17-4166C3929C16}"/>
                </a:ext>
              </a:extLst>
            </p:cNvPr>
            <p:cNvSpPr txBox="1"/>
            <p:nvPr/>
          </p:nvSpPr>
          <p:spPr>
            <a:xfrm>
              <a:off x="0" y="-57150"/>
              <a:ext cx="584750" cy="259924"/>
            </a:xfrm>
            <a:prstGeom prst="rect">
              <a:avLst/>
            </a:prstGeom>
            <a:grpFill/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sp>
        <p:nvSpPr>
          <p:cNvPr id="66" name="TextBox 16">
            <a:extLst>
              <a:ext uri="{FF2B5EF4-FFF2-40B4-BE49-F238E27FC236}">
                <a16:creationId xmlns:a16="http://schemas.microsoft.com/office/drawing/2014/main" id="{9836EB49-7133-AFAD-6BD6-13DCF0D5102E}"/>
              </a:ext>
            </a:extLst>
          </p:cNvPr>
          <p:cNvSpPr txBox="1"/>
          <p:nvPr/>
        </p:nvSpPr>
        <p:spPr>
          <a:xfrm>
            <a:off x="-216385" y="181384"/>
            <a:ext cx="1993253" cy="141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7"/>
              </a:lnSpc>
            </a:pPr>
            <a:r>
              <a:rPr lang="en-US" sz="1067">
                <a:solidFill>
                  <a:srgbClr val="F9F9F9"/>
                </a:solidFill>
                <a:latin typeface="Helios Extended Bold"/>
              </a:rPr>
              <a:t>INTRODUZIONE</a:t>
            </a:r>
          </a:p>
        </p:txBody>
      </p:sp>
      <p:sp>
        <p:nvSpPr>
          <p:cNvPr id="67" name="TextBox 17">
            <a:extLst>
              <a:ext uri="{FF2B5EF4-FFF2-40B4-BE49-F238E27FC236}">
                <a16:creationId xmlns:a16="http://schemas.microsoft.com/office/drawing/2014/main" id="{F5404A1B-6F85-A7B2-C937-92A22D18151F}"/>
              </a:ext>
            </a:extLst>
          </p:cNvPr>
          <p:cNvSpPr txBox="1"/>
          <p:nvPr/>
        </p:nvSpPr>
        <p:spPr>
          <a:xfrm>
            <a:off x="1776868" y="181384"/>
            <a:ext cx="1993253" cy="141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7"/>
              </a:lnSpc>
            </a:pPr>
            <a:r>
              <a:rPr lang="en-US" sz="1067" dirty="0">
                <a:solidFill>
                  <a:srgbClr val="F9F9F9"/>
                </a:solidFill>
                <a:latin typeface="Helios Extended Bold"/>
              </a:rPr>
              <a:t>STATO DELL’ARTE</a:t>
            </a:r>
          </a:p>
        </p:txBody>
      </p:sp>
      <p:sp>
        <p:nvSpPr>
          <p:cNvPr id="68" name="TextBox 18">
            <a:extLst>
              <a:ext uri="{FF2B5EF4-FFF2-40B4-BE49-F238E27FC236}">
                <a16:creationId xmlns:a16="http://schemas.microsoft.com/office/drawing/2014/main" id="{0A2F5DD3-41A9-AFC3-D55D-C5AB89FA4F52}"/>
              </a:ext>
            </a:extLst>
          </p:cNvPr>
          <p:cNvSpPr txBox="1"/>
          <p:nvPr/>
        </p:nvSpPr>
        <p:spPr>
          <a:xfrm>
            <a:off x="3907146" y="181384"/>
            <a:ext cx="1993253" cy="141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7"/>
              </a:lnSpc>
            </a:pPr>
            <a:r>
              <a:rPr lang="en-US" sz="1067" dirty="0">
                <a:solidFill>
                  <a:srgbClr val="F9F9F9"/>
                </a:solidFill>
                <a:latin typeface="Helios Extended Bold"/>
              </a:rPr>
              <a:t>MATERIALE E METODI</a:t>
            </a:r>
          </a:p>
        </p:txBody>
      </p:sp>
      <p:sp>
        <p:nvSpPr>
          <p:cNvPr id="69" name="TextBox 19">
            <a:extLst>
              <a:ext uri="{FF2B5EF4-FFF2-40B4-BE49-F238E27FC236}">
                <a16:creationId xmlns:a16="http://schemas.microsoft.com/office/drawing/2014/main" id="{57D592B7-2DBD-4413-F0C1-00FBDCEC3F4F}"/>
              </a:ext>
            </a:extLst>
          </p:cNvPr>
          <p:cNvSpPr txBox="1"/>
          <p:nvPr/>
        </p:nvSpPr>
        <p:spPr>
          <a:xfrm>
            <a:off x="6216827" y="181384"/>
            <a:ext cx="1993253" cy="141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7"/>
              </a:lnSpc>
            </a:pPr>
            <a:r>
              <a:rPr lang="en-US" sz="1067" dirty="0">
                <a:solidFill>
                  <a:srgbClr val="F9F9F9"/>
                </a:solidFill>
                <a:latin typeface="Helios Extended Bold"/>
              </a:rPr>
              <a:t>IMPLEMENTAZIONE</a:t>
            </a:r>
          </a:p>
        </p:txBody>
      </p:sp>
      <p:sp>
        <p:nvSpPr>
          <p:cNvPr id="70" name="TextBox 25">
            <a:extLst>
              <a:ext uri="{FF2B5EF4-FFF2-40B4-BE49-F238E27FC236}">
                <a16:creationId xmlns:a16="http://schemas.microsoft.com/office/drawing/2014/main" id="{99E00C63-3143-6E1B-0626-E70CC0FF14A1}"/>
              </a:ext>
            </a:extLst>
          </p:cNvPr>
          <p:cNvSpPr txBox="1"/>
          <p:nvPr/>
        </p:nvSpPr>
        <p:spPr>
          <a:xfrm>
            <a:off x="8953319" y="183298"/>
            <a:ext cx="831814" cy="141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7"/>
              </a:lnSpc>
              <a:spcBef>
                <a:spcPct val="0"/>
              </a:spcBef>
            </a:pPr>
            <a:r>
              <a:rPr lang="en-US" sz="1067" dirty="0">
                <a:solidFill>
                  <a:srgbClr val="F9F9F9"/>
                </a:solidFill>
                <a:latin typeface="Helios Extended Bold"/>
              </a:rPr>
              <a:t>RISULTATI</a:t>
            </a:r>
          </a:p>
        </p:txBody>
      </p:sp>
      <p:sp>
        <p:nvSpPr>
          <p:cNvPr id="71" name="TextBox 26">
            <a:extLst>
              <a:ext uri="{FF2B5EF4-FFF2-40B4-BE49-F238E27FC236}">
                <a16:creationId xmlns:a16="http://schemas.microsoft.com/office/drawing/2014/main" id="{2D1AF4EA-A7FD-8203-5076-E11C1B28FC75}"/>
              </a:ext>
            </a:extLst>
          </p:cNvPr>
          <p:cNvSpPr txBox="1"/>
          <p:nvPr/>
        </p:nvSpPr>
        <p:spPr>
          <a:xfrm>
            <a:off x="10568277" y="208091"/>
            <a:ext cx="1186927" cy="141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7"/>
              </a:lnSpc>
              <a:spcBef>
                <a:spcPct val="0"/>
              </a:spcBef>
            </a:pPr>
            <a:r>
              <a:rPr lang="en-US" sz="1067" dirty="0">
                <a:solidFill>
                  <a:srgbClr val="F9F9F9"/>
                </a:solidFill>
                <a:latin typeface="Helios Extended Bold"/>
              </a:rPr>
              <a:t>CONCLUSIONI</a:t>
            </a:r>
          </a:p>
        </p:txBody>
      </p:sp>
      <p:sp>
        <p:nvSpPr>
          <p:cNvPr id="72" name="CasellaDiTesto 71">
            <a:extLst>
              <a:ext uri="{FF2B5EF4-FFF2-40B4-BE49-F238E27FC236}">
                <a16:creationId xmlns:a16="http://schemas.microsoft.com/office/drawing/2014/main" id="{FA2FB036-53BD-C906-8E48-95525AA7FF2A}"/>
              </a:ext>
            </a:extLst>
          </p:cNvPr>
          <p:cNvSpPr txBox="1"/>
          <p:nvPr/>
        </p:nvSpPr>
        <p:spPr>
          <a:xfrm>
            <a:off x="1332821" y="1436215"/>
            <a:ext cx="79749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L’approccio metodologico si articola in tre fasi principali:</a:t>
            </a:r>
          </a:p>
        </p:txBody>
      </p:sp>
      <p:grpSp>
        <p:nvGrpSpPr>
          <p:cNvPr id="73" name="Group 19">
            <a:extLst>
              <a:ext uri="{FF2B5EF4-FFF2-40B4-BE49-F238E27FC236}">
                <a16:creationId xmlns:a16="http://schemas.microsoft.com/office/drawing/2014/main" id="{ACC4C676-AFEC-4A7A-42CE-B1F98CAE06F5}"/>
              </a:ext>
            </a:extLst>
          </p:cNvPr>
          <p:cNvGrpSpPr/>
          <p:nvPr/>
        </p:nvGrpSpPr>
        <p:grpSpPr>
          <a:xfrm>
            <a:off x="8709535" y="2078053"/>
            <a:ext cx="3048511" cy="387830"/>
            <a:chOff x="0" y="0"/>
            <a:chExt cx="1204350" cy="191902"/>
          </a:xfrm>
          <a:solidFill>
            <a:srgbClr val="1E6B81"/>
          </a:solidFill>
        </p:grpSpPr>
        <p:sp>
          <p:nvSpPr>
            <p:cNvPr id="74" name="Freeform 20">
              <a:extLst>
                <a:ext uri="{FF2B5EF4-FFF2-40B4-BE49-F238E27FC236}">
                  <a16:creationId xmlns:a16="http://schemas.microsoft.com/office/drawing/2014/main" id="{990081DF-AF5D-80D0-094A-4FA8FA84B0BF}"/>
                </a:ext>
              </a:extLst>
            </p:cNvPr>
            <p:cNvSpPr/>
            <p:nvPr/>
          </p:nvSpPr>
          <p:spPr>
            <a:xfrm>
              <a:off x="0" y="0"/>
              <a:ext cx="1204350" cy="191902"/>
            </a:xfrm>
            <a:custGeom>
              <a:avLst/>
              <a:gdLst/>
              <a:ahLst/>
              <a:cxnLst/>
              <a:rect l="l" t="t" r="r" b="b"/>
              <a:pathLst>
                <a:path w="1204350" h="191902">
                  <a:moveTo>
                    <a:pt x="0" y="0"/>
                  </a:moveTo>
                  <a:lnTo>
                    <a:pt x="1204350" y="0"/>
                  </a:lnTo>
                  <a:lnTo>
                    <a:pt x="1204350" y="191902"/>
                  </a:lnTo>
                  <a:lnTo>
                    <a:pt x="0" y="191902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it-IT" sz="1200"/>
            </a:p>
          </p:txBody>
        </p:sp>
        <p:sp>
          <p:nvSpPr>
            <p:cNvPr id="75" name="TextBox 21">
              <a:extLst>
                <a:ext uri="{FF2B5EF4-FFF2-40B4-BE49-F238E27FC236}">
                  <a16:creationId xmlns:a16="http://schemas.microsoft.com/office/drawing/2014/main" id="{82C4D633-904B-A9C4-A878-8337DF03E0A8}"/>
                </a:ext>
              </a:extLst>
            </p:cNvPr>
            <p:cNvSpPr txBox="1"/>
            <p:nvPr/>
          </p:nvSpPr>
          <p:spPr>
            <a:xfrm>
              <a:off x="0" y="-57150"/>
              <a:ext cx="1204350" cy="249052"/>
            </a:xfrm>
            <a:prstGeom prst="rect">
              <a:avLst/>
            </a:prstGeom>
            <a:grpFill/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sp>
        <p:nvSpPr>
          <p:cNvPr id="76" name="TextBox 42">
            <a:extLst>
              <a:ext uri="{FF2B5EF4-FFF2-40B4-BE49-F238E27FC236}">
                <a16:creationId xmlns:a16="http://schemas.microsoft.com/office/drawing/2014/main" id="{96320407-62B3-ACDE-B27E-683727C61B12}"/>
              </a:ext>
            </a:extLst>
          </p:cNvPr>
          <p:cNvSpPr txBox="1"/>
          <p:nvPr/>
        </p:nvSpPr>
        <p:spPr>
          <a:xfrm>
            <a:off x="8988886" y="2071249"/>
            <a:ext cx="2734609" cy="325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21"/>
              </a:lnSpc>
            </a:pPr>
            <a:r>
              <a:rPr lang="en-US" sz="1943" dirty="0">
                <a:solidFill>
                  <a:srgbClr val="FFFFFF"/>
                </a:solidFill>
                <a:latin typeface="Poppins Ultra-Bold"/>
              </a:rPr>
              <a:t>CORRELAZIONE</a:t>
            </a:r>
          </a:p>
        </p:txBody>
      </p:sp>
      <p:sp>
        <p:nvSpPr>
          <p:cNvPr id="77" name="TextBox 46">
            <a:extLst>
              <a:ext uri="{FF2B5EF4-FFF2-40B4-BE49-F238E27FC236}">
                <a16:creationId xmlns:a16="http://schemas.microsoft.com/office/drawing/2014/main" id="{AC583707-B8C5-6F9E-47E0-002F5688BF9F}"/>
              </a:ext>
            </a:extLst>
          </p:cNvPr>
          <p:cNvSpPr txBox="1"/>
          <p:nvPr/>
        </p:nvSpPr>
        <p:spPr>
          <a:xfrm>
            <a:off x="8744087" y="2586532"/>
            <a:ext cx="2979408" cy="12227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587"/>
              </a:lnSpc>
              <a:spcBef>
                <a:spcPct val="0"/>
              </a:spcBef>
            </a:pPr>
            <a:r>
              <a:rPr lang="it-IT" sz="1200" dirty="0"/>
              <a:t>L’utente può selezionare il dataset su cui effettuare l’analisi e specificare il percorso di output dove salvare i risultati. Durante l’analisi, vengono calcolate le correlazioni statistiche tra gli score generati dal sistema e le valutazioni fornite dagli esseri umani.</a:t>
            </a:r>
            <a:endParaRPr lang="en-US" sz="1133" dirty="0">
              <a:solidFill>
                <a:srgbClr val="202020"/>
              </a:solidFill>
              <a:latin typeface="Poppins"/>
            </a:endParaRPr>
          </a:p>
        </p:txBody>
      </p:sp>
      <p:grpSp>
        <p:nvGrpSpPr>
          <p:cNvPr id="78" name="Group 16">
            <a:extLst>
              <a:ext uri="{FF2B5EF4-FFF2-40B4-BE49-F238E27FC236}">
                <a16:creationId xmlns:a16="http://schemas.microsoft.com/office/drawing/2014/main" id="{58645A24-99FA-F3E6-1B50-A35F606D616B}"/>
              </a:ext>
            </a:extLst>
          </p:cNvPr>
          <p:cNvGrpSpPr/>
          <p:nvPr/>
        </p:nvGrpSpPr>
        <p:grpSpPr>
          <a:xfrm>
            <a:off x="1106412" y="1972252"/>
            <a:ext cx="3048511" cy="485752"/>
            <a:chOff x="0" y="0"/>
            <a:chExt cx="1204350" cy="191902"/>
          </a:xfrm>
        </p:grpSpPr>
        <p:sp>
          <p:nvSpPr>
            <p:cNvPr id="79" name="Freeform 17">
              <a:extLst>
                <a:ext uri="{FF2B5EF4-FFF2-40B4-BE49-F238E27FC236}">
                  <a16:creationId xmlns:a16="http://schemas.microsoft.com/office/drawing/2014/main" id="{4FF1F405-81F3-1C36-7E65-6D282807D6ED}"/>
                </a:ext>
              </a:extLst>
            </p:cNvPr>
            <p:cNvSpPr/>
            <p:nvPr/>
          </p:nvSpPr>
          <p:spPr>
            <a:xfrm>
              <a:off x="0" y="0"/>
              <a:ext cx="1204350" cy="191902"/>
            </a:xfrm>
            <a:custGeom>
              <a:avLst/>
              <a:gdLst/>
              <a:ahLst/>
              <a:cxnLst/>
              <a:rect l="l" t="t" r="r" b="b"/>
              <a:pathLst>
                <a:path w="1204350" h="191902">
                  <a:moveTo>
                    <a:pt x="0" y="0"/>
                  </a:moveTo>
                  <a:lnTo>
                    <a:pt x="1204350" y="0"/>
                  </a:lnTo>
                  <a:lnTo>
                    <a:pt x="1204350" y="191902"/>
                  </a:lnTo>
                  <a:lnTo>
                    <a:pt x="0" y="191902"/>
                  </a:lnTo>
                  <a:close/>
                </a:path>
              </a:pathLst>
            </a:custGeom>
            <a:solidFill>
              <a:srgbClr val="1E6B81"/>
            </a:solidFill>
          </p:spPr>
          <p:txBody>
            <a:bodyPr/>
            <a:lstStyle/>
            <a:p>
              <a:endParaRPr lang="it-IT" sz="1200" dirty="0"/>
            </a:p>
          </p:txBody>
        </p:sp>
        <p:sp>
          <p:nvSpPr>
            <p:cNvPr id="80" name="TextBox 18">
              <a:extLst>
                <a:ext uri="{FF2B5EF4-FFF2-40B4-BE49-F238E27FC236}">
                  <a16:creationId xmlns:a16="http://schemas.microsoft.com/office/drawing/2014/main" id="{B607D688-2C23-2E24-3363-EB79C9B11F60}"/>
                </a:ext>
              </a:extLst>
            </p:cNvPr>
            <p:cNvSpPr txBox="1"/>
            <p:nvPr/>
          </p:nvSpPr>
          <p:spPr>
            <a:xfrm>
              <a:off x="0" y="-57150"/>
              <a:ext cx="1204350" cy="249052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sp>
        <p:nvSpPr>
          <p:cNvPr id="81" name="TextBox 20">
            <a:extLst>
              <a:ext uri="{FF2B5EF4-FFF2-40B4-BE49-F238E27FC236}">
                <a16:creationId xmlns:a16="http://schemas.microsoft.com/office/drawing/2014/main" id="{C1703B15-B69E-D725-D68F-08901393B506}"/>
              </a:ext>
            </a:extLst>
          </p:cNvPr>
          <p:cNvSpPr txBox="1"/>
          <p:nvPr/>
        </p:nvSpPr>
        <p:spPr>
          <a:xfrm>
            <a:off x="1371601" y="2019320"/>
            <a:ext cx="2734609" cy="325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21"/>
              </a:lnSpc>
            </a:pPr>
            <a:r>
              <a:rPr lang="en-US" sz="1943" dirty="0">
                <a:solidFill>
                  <a:srgbClr val="FFFFFF"/>
                </a:solidFill>
                <a:latin typeface="Poppins Ultra-Bold"/>
              </a:rPr>
              <a:t>INTERAZIONE</a:t>
            </a:r>
          </a:p>
        </p:txBody>
      </p:sp>
      <p:sp>
        <p:nvSpPr>
          <p:cNvPr id="82" name="TextBox 21">
            <a:extLst>
              <a:ext uri="{FF2B5EF4-FFF2-40B4-BE49-F238E27FC236}">
                <a16:creationId xmlns:a16="http://schemas.microsoft.com/office/drawing/2014/main" id="{E3411100-E400-EA4B-24E8-3C543B6EF75E}"/>
              </a:ext>
            </a:extLst>
          </p:cNvPr>
          <p:cNvSpPr txBox="1"/>
          <p:nvPr/>
        </p:nvSpPr>
        <p:spPr>
          <a:xfrm>
            <a:off x="1106412" y="2456865"/>
            <a:ext cx="2999798" cy="20435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587"/>
              </a:lnSpc>
            </a:pPr>
            <a:r>
              <a:rPr lang="it-IT" sz="1200" dirty="0"/>
              <a:t>Gli utenti possono interagire con un chatbot </a:t>
            </a:r>
            <a:r>
              <a:rPr lang="it-IT" sz="1200" dirty="0" err="1"/>
              <a:t>pre</a:t>
            </a:r>
            <a:r>
              <a:rPr lang="it-IT" sz="1200" dirty="0"/>
              <a:t>-addestrato disponibile su </a:t>
            </a:r>
            <a:r>
              <a:rPr lang="it-IT" sz="1200" dirty="0" err="1"/>
              <a:t>Hugging</a:t>
            </a:r>
            <a:r>
              <a:rPr lang="it-IT" sz="1200" dirty="0"/>
              <a:t> Face per generare conversazioni. Al termine dell'interazione, viene richiesto di valutare il livello di interesse delle risposte del bot e dell'intera conversazione, assegnando un punteggio. I dialoghi e i relativi punteggi vengono salvati in un file JSON con un formato predefinito, agevolando analisi successive sui dati raccolti.</a:t>
            </a:r>
            <a:endParaRPr lang="en-US" sz="1133" dirty="0">
              <a:solidFill>
                <a:srgbClr val="202020"/>
              </a:solidFill>
              <a:latin typeface="Poppins"/>
            </a:endParaRPr>
          </a:p>
        </p:txBody>
      </p:sp>
      <p:grpSp>
        <p:nvGrpSpPr>
          <p:cNvPr id="83" name="Group 16">
            <a:extLst>
              <a:ext uri="{FF2B5EF4-FFF2-40B4-BE49-F238E27FC236}">
                <a16:creationId xmlns:a16="http://schemas.microsoft.com/office/drawing/2014/main" id="{3903583E-68E6-68CB-7590-2DD3BD1ED412}"/>
              </a:ext>
            </a:extLst>
          </p:cNvPr>
          <p:cNvGrpSpPr/>
          <p:nvPr/>
        </p:nvGrpSpPr>
        <p:grpSpPr>
          <a:xfrm>
            <a:off x="4988568" y="1952171"/>
            <a:ext cx="3048511" cy="485752"/>
            <a:chOff x="0" y="0"/>
            <a:chExt cx="1204350" cy="191902"/>
          </a:xfrm>
        </p:grpSpPr>
        <p:sp>
          <p:nvSpPr>
            <p:cNvPr id="84" name="Freeform 17">
              <a:extLst>
                <a:ext uri="{FF2B5EF4-FFF2-40B4-BE49-F238E27FC236}">
                  <a16:creationId xmlns:a16="http://schemas.microsoft.com/office/drawing/2014/main" id="{9F8451C5-00E6-014D-5E10-C4CF68BC79E0}"/>
                </a:ext>
              </a:extLst>
            </p:cNvPr>
            <p:cNvSpPr/>
            <p:nvPr/>
          </p:nvSpPr>
          <p:spPr>
            <a:xfrm>
              <a:off x="0" y="0"/>
              <a:ext cx="1204350" cy="191902"/>
            </a:xfrm>
            <a:custGeom>
              <a:avLst/>
              <a:gdLst/>
              <a:ahLst/>
              <a:cxnLst/>
              <a:rect l="l" t="t" r="r" b="b"/>
              <a:pathLst>
                <a:path w="1204350" h="191902">
                  <a:moveTo>
                    <a:pt x="0" y="0"/>
                  </a:moveTo>
                  <a:lnTo>
                    <a:pt x="1204350" y="0"/>
                  </a:lnTo>
                  <a:lnTo>
                    <a:pt x="1204350" y="191902"/>
                  </a:lnTo>
                  <a:lnTo>
                    <a:pt x="0" y="191902"/>
                  </a:lnTo>
                  <a:close/>
                </a:path>
              </a:pathLst>
            </a:custGeom>
            <a:solidFill>
              <a:srgbClr val="1E6B81"/>
            </a:solidFill>
          </p:spPr>
          <p:txBody>
            <a:bodyPr/>
            <a:lstStyle/>
            <a:p>
              <a:endParaRPr lang="it-IT" sz="1200" dirty="0"/>
            </a:p>
          </p:txBody>
        </p:sp>
        <p:sp>
          <p:nvSpPr>
            <p:cNvPr id="85" name="TextBox 18">
              <a:extLst>
                <a:ext uri="{FF2B5EF4-FFF2-40B4-BE49-F238E27FC236}">
                  <a16:creationId xmlns:a16="http://schemas.microsoft.com/office/drawing/2014/main" id="{B6BAEAC1-CE68-FD36-E945-DFCE1B25078D}"/>
                </a:ext>
              </a:extLst>
            </p:cNvPr>
            <p:cNvSpPr txBox="1"/>
            <p:nvPr/>
          </p:nvSpPr>
          <p:spPr>
            <a:xfrm>
              <a:off x="0" y="-57150"/>
              <a:ext cx="1204350" cy="249052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sp>
        <p:nvSpPr>
          <p:cNvPr id="86" name="TextBox 34">
            <a:extLst>
              <a:ext uri="{FF2B5EF4-FFF2-40B4-BE49-F238E27FC236}">
                <a16:creationId xmlns:a16="http://schemas.microsoft.com/office/drawing/2014/main" id="{7E6F2545-B28A-B407-074D-CBF4E33926C7}"/>
              </a:ext>
            </a:extLst>
          </p:cNvPr>
          <p:cNvSpPr txBox="1"/>
          <p:nvPr/>
        </p:nvSpPr>
        <p:spPr>
          <a:xfrm>
            <a:off x="5026151" y="1997513"/>
            <a:ext cx="3010928" cy="325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21"/>
              </a:lnSpc>
            </a:pPr>
            <a:r>
              <a:rPr lang="en-US" sz="1943" dirty="0">
                <a:solidFill>
                  <a:srgbClr val="FFFFFF"/>
                </a:solidFill>
                <a:latin typeface="Poppins Ultra-Bold"/>
              </a:rPr>
              <a:t>EVALUATE </a:t>
            </a:r>
            <a:r>
              <a:rPr lang="en-US" sz="1943" dirty="0" err="1">
                <a:solidFill>
                  <a:srgbClr val="FFFFFF"/>
                </a:solidFill>
                <a:latin typeface="Poppins Ultra-Bold"/>
              </a:rPr>
              <a:t>GPTScore</a:t>
            </a:r>
            <a:endParaRPr lang="en-US" sz="1943" dirty="0">
              <a:solidFill>
                <a:srgbClr val="FFFFFF"/>
              </a:solidFill>
              <a:latin typeface="Poppins Ultra-Bold"/>
            </a:endParaRPr>
          </a:p>
        </p:txBody>
      </p:sp>
      <p:sp>
        <p:nvSpPr>
          <p:cNvPr id="87" name="TextBox 37">
            <a:extLst>
              <a:ext uri="{FF2B5EF4-FFF2-40B4-BE49-F238E27FC236}">
                <a16:creationId xmlns:a16="http://schemas.microsoft.com/office/drawing/2014/main" id="{9E08216C-D951-6F62-D203-DDBC3A9BCB17}"/>
              </a:ext>
            </a:extLst>
          </p:cNvPr>
          <p:cNvSpPr txBox="1"/>
          <p:nvPr/>
        </p:nvSpPr>
        <p:spPr>
          <a:xfrm>
            <a:off x="4995225" y="2345088"/>
            <a:ext cx="2999798" cy="20226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endParaRPr lang="it-IT" sz="1200" dirty="0"/>
          </a:p>
          <a:p>
            <a:pPr algn="just">
              <a:lnSpc>
                <a:spcPts val="1587"/>
              </a:lnSpc>
            </a:pPr>
            <a:r>
              <a:rPr lang="it-IT" sz="1200" dirty="0"/>
              <a:t>L'implementazione della metrica </a:t>
            </a:r>
            <a:r>
              <a:rPr lang="it-IT" sz="1200" dirty="0" err="1"/>
              <a:t>GPTScore</a:t>
            </a:r>
            <a:r>
              <a:rPr lang="it-IT" sz="1200" dirty="0"/>
              <a:t> consente all'utente di specificare il dataset da valutare, la chiave OpenAI necessaria per accedere ai modelli, il tipo di valutazione (dialogue o turn </a:t>
            </a:r>
            <a:r>
              <a:rPr lang="it-IT" sz="1200" dirty="0" err="1"/>
              <a:t>level</a:t>
            </a:r>
            <a:r>
              <a:rPr lang="it-IT" sz="1200" dirty="0"/>
              <a:t>) e il tipo di modello desiderato (tra gpt-3.5-turbo, chatgpt-4, davinci-002 o gpt-4o-mini, predefinito). Viene così calcolata la metrica </a:t>
            </a:r>
            <a:r>
              <a:rPr lang="it-IT" sz="1200" dirty="0" err="1"/>
              <a:t>GPTScore</a:t>
            </a:r>
            <a:r>
              <a:rPr lang="it-IT" sz="1200" dirty="0"/>
              <a:t> e aggiunta al dataset originale. 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695485" y="1357423"/>
            <a:ext cx="643851" cy="643851"/>
          </a:xfrm>
          <a:custGeom>
            <a:avLst/>
            <a:gdLst/>
            <a:ahLst/>
            <a:cxnLst/>
            <a:rect l="l" t="t" r="r" b="b"/>
            <a:pathLst>
              <a:path w="965776" h="965776">
                <a:moveTo>
                  <a:pt x="0" y="0"/>
                </a:moveTo>
                <a:lnTo>
                  <a:pt x="965775" y="0"/>
                </a:lnTo>
                <a:lnTo>
                  <a:pt x="965775" y="965776"/>
                </a:lnTo>
                <a:lnTo>
                  <a:pt x="0" y="9657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 sz="1200"/>
          </a:p>
        </p:txBody>
      </p:sp>
      <p:sp>
        <p:nvSpPr>
          <p:cNvPr id="3" name="Freeform 3"/>
          <p:cNvSpPr/>
          <p:nvPr/>
        </p:nvSpPr>
        <p:spPr>
          <a:xfrm>
            <a:off x="6695485" y="4564103"/>
            <a:ext cx="643851" cy="643851"/>
          </a:xfrm>
          <a:custGeom>
            <a:avLst/>
            <a:gdLst/>
            <a:ahLst/>
            <a:cxnLst/>
            <a:rect l="l" t="t" r="r" b="b"/>
            <a:pathLst>
              <a:path w="965776" h="965776">
                <a:moveTo>
                  <a:pt x="0" y="0"/>
                </a:moveTo>
                <a:lnTo>
                  <a:pt x="965775" y="0"/>
                </a:lnTo>
                <a:lnTo>
                  <a:pt x="965775" y="965775"/>
                </a:lnTo>
                <a:lnTo>
                  <a:pt x="0" y="9657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 sz="1200"/>
          </a:p>
        </p:txBody>
      </p:sp>
      <p:sp>
        <p:nvSpPr>
          <p:cNvPr id="4" name="Freeform 4"/>
          <p:cNvSpPr/>
          <p:nvPr/>
        </p:nvSpPr>
        <p:spPr>
          <a:xfrm>
            <a:off x="6695485" y="3040345"/>
            <a:ext cx="643851" cy="643851"/>
          </a:xfrm>
          <a:custGeom>
            <a:avLst/>
            <a:gdLst/>
            <a:ahLst/>
            <a:cxnLst/>
            <a:rect l="l" t="t" r="r" b="b"/>
            <a:pathLst>
              <a:path w="965776" h="965776">
                <a:moveTo>
                  <a:pt x="0" y="0"/>
                </a:moveTo>
                <a:lnTo>
                  <a:pt x="965775" y="0"/>
                </a:lnTo>
                <a:lnTo>
                  <a:pt x="965775" y="965775"/>
                </a:lnTo>
                <a:lnTo>
                  <a:pt x="0" y="9657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 sz="1200"/>
          </a:p>
        </p:txBody>
      </p:sp>
      <p:sp>
        <p:nvSpPr>
          <p:cNvPr id="5" name="TextBox 5"/>
          <p:cNvSpPr txBox="1"/>
          <p:nvPr/>
        </p:nvSpPr>
        <p:spPr>
          <a:xfrm>
            <a:off x="973870" y="592254"/>
            <a:ext cx="9594407" cy="7125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970"/>
              </a:lnSpc>
            </a:pPr>
            <a:r>
              <a:rPr lang="en-US" sz="4000" dirty="0">
                <a:solidFill>
                  <a:srgbClr val="202020"/>
                </a:solidFill>
                <a:latin typeface="Object Sans Ultra-Bold"/>
              </a:rPr>
              <a:t>1. TRY A BOT AND EVALUATE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445624" y="3524242"/>
            <a:ext cx="4650377" cy="2647958"/>
            <a:chOff x="0" y="0"/>
            <a:chExt cx="9300753" cy="5295916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6"/>
            <a:srcRect l="429" r="429"/>
            <a:stretch>
              <a:fillRect/>
            </a:stretch>
          </p:blipFill>
          <p:spPr>
            <a:xfrm>
              <a:off x="0" y="0"/>
              <a:ext cx="9300753" cy="5295916"/>
            </a:xfrm>
            <a:prstGeom prst="rect">
              <a:avLst/>
            </a:prstGeom>
          </p:spPr>
        </p:pic>
      </p:grpSp>
      <p:sp>
        <p:nvSpPr>
          <p:cNvPr id="9" name="AutoShape 9"/>
          <p:cNvSpPr/>
          <p:nvPr/>
        </p:nvSpPr>
        <p:spPr>
          <a:xfrm>
            <a:off x="11729369" y="0"/>
            <a:ext cx="0" cy="6858000"/>
          </a:xfrm>
          <a:prstGeom prst="line">
            <a:avLst/>
          </a:prstGeom>
          <a:ln w="38100" cap="flat">
            <a:solidFill>
              <a:srgbClr val="AA7D5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it-IT" sz="1200"/>
          </a:p>
        </p:txBody>
      </p:sp>
      <p:sp>
        <p:nvSpPr>
          <p:cNvPr id="16" name="TextBox 16"/>
          <p:cNvSpPr txBox="1"/>
          <p:nvPr/>
        </p:nvSpPr>
        <p:spPr>
          <a:xfrm>
            <a:off x="7533986" y="1290295"/>
            <a:ext cx="2578370" cy="312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66"/>
              </a:lnSpc>
            </a:pPr>
            <a:r>
              <a:rPr lang="en-US" sz="1833" dirty="0" err="1">
                <a:solidFill>
                  <a:srgbClr val="202020"/>
                </a:solidFill>
                <a:latin typeface="Poppins Ultra-Bold"/>
              </a:rPr>
              <a:t>Modello</a:t>
            </a:r>
            <a:r>
              <a:rPr lang="en-US" sz="1833" dirty="0">
                <a:solidFill>
                  <a:srgbClr val="202020"/>
                </a:solidFill>
                <a:latin typeface="Poppins Ultra-Bold"/>
              </a:rPr>
              <a:t> </a:t>
            </a:r>
            <a:r>
              <a:rPr lang="en-US" sz="1833" dirty="0" err="1">
                <a:solidFill>
                  <a:srgbClr val="202020"/>
                </a:solidFill>
                <a:latin typeface="Poppins Ultra-Bold"/>
              </a:rPr>
              <a:t>ChatBot</a:t>
            </a:r>
            <a:endParaRPr lang="en-US" sz="1833" dirty="0">
              <a:solidFill>
                <a:srgbClr val="202020"/>
              </a:solidFill>
              <a:latin typeface="Poppins Ultra-Bold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7533986" y="4496975"/>
            <a:ext cx="2578370" cy="312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66"/>
              </a:lnSpc>
            </a:pPr>
            <a:r>
              <a:rPr lang="en-US" sz="1833" dirty="0" err="1">
                <a:solidFill>
                  <a:srgbClr val="202020"/>
                </a:solidFill>
                <a:latin typeface="Poppins Ultra-Bold"/>
              </a:rPr>
              <a:t>Valutazione</a:t>
            </a:r>
            <a:endParaRPr lang="en-US" sz="1833" dirty="0">
              <a:solidFill>
                <a:srgbClr val="202020"/>
              </a:solidFill>
              <a:latin typeface="Poppins Ultra-Bold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7533986" y="2983195"/>
            <a:ext cx="2578370" cy="312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66"/>
              </a:lnSpc>
            </a:pPr>
            <a:r>
              <a:rPr lang="en-US" sz="1833" dirty="0" err="1">
                <a:solidFill>
                  <a:srgbClr val="202020"/>
                </a:solidFill>
                <a:latin typeface="Poppins Ultra-Bold"/>
              </a:rPr>
              <a:t>Interazione</a:t>
            </a:r>
            <a:endParaRPr lang="en-US" sz="1833" dirty="0">
              <a:solidFill>
                <a:srgbClr val="202020"/>
              </a:solidFill>
              <a:latin typeface="Poppins Ultra-Bold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6756210" y="1460226"/>
            <a:ext cx="521158" cy="3509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93"/>
              </a:lnSpc>
            </a:pPr>
            <a:r>
              <a:rPr lang="en-US" sz="2138">
                <a:solidFill>
                  <a:srgbClr val="FFFFFF"/>
                </a:solidFill>
                <a:latin typeface="Poppins Ultra-Bold"/>
              </a:rPr>
              <a:t>01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6756210" y="4666906"/>
            <a:ext cx="521158" cy="3509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93"/>
              </a:lnSpc>
            </a:pPr>
            <a:r>
              <a:rPr lang="en-US" sz="2138">
                <a:solidFill>
                  <a:srgbClr val="FFFFFF"/>
                </a:solidFill>
                <a:latin typeface="Poppins Ultra-Bold"/>
              </a:rPr>
              <a:t>03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6756831" y="3143147"/>
            <a:ext cx="521158" cy="3509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93"/>
              </a:lnSpc>
            </a:pPr>
            <a:r>
              <a:rPr lang="en-US" sz="2138" dirty="0">
                <a:solidFill>
                  <a:srgbClr val="202020"/>
                </a:solidFill>
                <a:latin typeface="Poppins Ultra-Bold"/>
              </a:rPr>
              <a:t>02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7533985" y="1714582"/>
            <a:ext cx="3972215" cy="13892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497"/>
              </a:lnSpc>
            </a:pPr>
            <a:r>
              <a:rPr lang="it-IT" altLang="it-IT" sz="1100" dirty="0">
                <a:solidFill>
                  <a:srgbClr val="202020"/>
                </a:solidFill>
                <a:latin typeface="Poppins"/>
              </a:rPr>
              <a:t>Consente agli utenti di interagire con un chatbot basato sul modello </a:t>
            </a:r>
            <a:r>
              <a:rPr lang="it-IT" altLang="it-IT" sz="1100" dirty="0" err="1">
                <a:solidFill>
                  <a:srgbClr val="202020"/>
                </a:solidFill>
                <a:latin typeface="Poppins"/>
              </a:rPr>
              <a:t>microsoft</a:t>
            </a:r>
            <a:r>
              <a:rPr lang="it-IT" altLang="it-IT" sz="1100" dirty="0">
                <a:solidFill>
                  <a:srgbClr val="202020"/>
                </a:solidFill>
                <a:latin typeface="Poppins"/>
              </a:rPr>
              <a:t>/</a:t>
            </a:r>
            <a:r>
              <a:rPr lang="it-IT" altLang="it-IT" sz="1100" dirty="0" err="1">
                <a:solidFill>
                  <a:srgbClr val="202020"/>
                </a:solidFill>
                <a:latin typeface="Poppins"/>
              </a:rPr>
              <a:t>DialoGPT</a:t>
            </a:r>
            <a:r>
              <a:rPr lang="it-IT" altLang="it-IT" sz="1100" dirty="0">
                <a:solidFill>
                  <a:srgbClr val="202020"/>
                </a:solidFill>
                <a:latin typeface="Poppins"/>
              </a:rPr>
              <a:t>-small. </a:t>
            </a:r>
          </a:p>
          <a:p>
            <a:pPr algn="just">
              <a:lnSpc>
                <a:spcPts val="1497"/>
              </a:lnSpc>
            </a:pPr>
            <a:r>
              <a:rPr lang="it-IT" altLang="it-IT" sz="1100" dirty="0">
                <a:solidFill>
                  <a:srgbClr val="202020"/>
                </a:solidFill>
                <a:latin typeface="Poppins"/>
              </a:rPr>
              <a:t>Il chatbot, tramite la funzione </a:t>
            </a:r>
            <a:r>
              <a:rPr lang="it-IT" altLang="it-IT" sz="1100" dirty="0" err="1">
                <a:solidFill>
                  <a:srgbClr val="202020"/>
                </a:solidFill>
                <a:latin typeface="Poppins"/>
              </a:rPr>
              <a:t>generate_response</a:t>
            </a:r>
            <a:r>
              <a:rPr lang="it-IT" altLang="it-IT" sz="1100" dirty="0">
                <a:solidFill>
                  <a:srgbClr val="202020"/>
                </a:solidFill>
                <a:latin typeface="Poppins"/>
              </a:rPr>
              <a:t>, combina l'input utente e la cronologia della conversazione per generare risposte, con parametri come temperature (0.8) e </a:t>
            </a:r>
            <a:r>
              <a:rPr lang="it-IT" altLang="it-IT" sz="1100" dirty="0" err="1">
                <a:solidFill>
                  <a:srgbClr val="202020"/>
                </a:solidFill>
                <a:latin typeface="Poppins"/>
              </a:rPr>
              <a:t>top_p</a:t>
            </a:r>
            <a:r>
              <a:rPr lang="it-IT" altLang="it-IT" sz="1100" dirty="0">
                <a:solidFill>
                  <a:srgbClr val="202020"/>
                </a:solidFill>
                <a:latin typeface="Poppins"/>
              </a:rPr>
              <a:t> (0.9) per controllare creatività e probabilità.</a:t>
            </a:r>
            <a:endParaRPr lang="en-US" sz="1069" dirty="0">
              <a:solidFill>
                <a:srgbClr val="202020"/>
              </a:solidFill>
              <a:latin typeface="Poppins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7533985" y="4921263"/>
            <a:ext cx="3972215" cy="953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497"/>
              </a:lnSpc>
            </a:pPr>
            <a:r>
              <a:rPr lang="it-IT" altLang="it-IT" sz="1100" dirty="0">
                <a:solidFill>
                  <a:srgbClr val="202020"/>
                </a:solidFill>
                <a:latin typeface="Poppins"/>
              </a:rPr>
              <a:t>Alla fine, assegnano un punteggio da 1 a 5 tramite la funzione </a:t>
            </a:r>
            <a:r>
              <a:rPr lang="it-IT" altLang="it-IT" sz="1100" dirty="0" err="1">
                <a:solidFill>
                  <a:srgbClr val="202020"/>
                </a:solidFill>
                <a:latin typeface="Poppins"/>
              </a:rPr>
              <a:t>ask_for_rating</a:t>
            </a:r>
            <a:r>
              <a:rPr lang="it-IT" altLang="it-IT" sz="1100" dirty="0">
                <a:solidFill>
                  <a:srgbClr val="202020"/>
                </a:solidFill>
                <a:latin typeface="Poppins"/>
              </a:rPr>
              <a:t>, salvando i dialoghi e le valutazioni in un file JSON per analisi future. È possibile anche richiedere una valutazione automatica eseguendo un task aggiuntivo.</a:t>
            </a:r>
            <a:endParaRPr lang="en-US" sz="1069" dirty="0">
              <a:solidFill>
                <a:srgbClr val="202020"/>
              </a:solidFill>
              <a:latin typeface="Poppins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7533985" y="3407483"/>
            <a:ext cx="3972215" cy="376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497"/>
              </a:lnSpc>
            </a:pPr>
            <a:r>
              <a:rPr lang="it-IT" altLang="it-IT" sz="1100" dirty="0">
                <a:solidFill>
                  <a:srgbClr val="202020"/>
                </a:solidFill>
                <a:latin typeface="Poppins"/>
              </a:rPr>
              <a:t>Gli utenti possono interagire digitando input e concludere la conversazione con "exit" o "</a:t>
            </a:r>
            <a:r>
              <a:rPr lang="it-IT" altLang="it-IT" sz="1100" dirty="0" err="1">
                <a:solidFill>
                  <a:srgbClr val="202020"/>
                </a:solidFill>
                <a:latin typeface="Poppins"/>
              </a:rPr>
              <a:t>quit</a:t>
            </a:r>
            <a:r>
              <a:rPr lang="it-IT" altLang="it-IT" sz="1100" dirty="0">
                <a:solidFill>
                  <a:srgbClr val="202020"/>
                </a:solidFill>
                <a:latin typeface="Poppins"/>
              </a:rPr>
              <a:t>".</a:t>
            </a:r>
            <a:endParaRPr lang="en-US" sz="1069" dirty="0">
              <a:solidFill>
                <a:srgbClr val="202020"/>
              </a:solidFill>
              <a:latin typeface="Poppins"/>
            </a:endParaRPr>
          </a:p>
        </p:txBody>
      </p:sp>
      <p:grpSp>
        <p:nvGrpSpPr>
          <p:cNvPr id="44" name="Group 5">
            <a:extLst>
              <a:ext uri="{FF2B5EF4-FFF2-40B4-BE49-F238E27FC236}">
                <a16:creationId xmlns:a16="http://schemas.microsoft.com/office/drawing/2014/main" id="{D1971F79-93E2-EA96-8D9D-19D5D2E436AD}"/>
              </a:ext>
            </a:extLst>
          </p:cNvPr>
          <p:cNvGrpSpPr/>
          <p:nvPr/>
        </p:nvGrpSpPr>
        <p:grpSpPr>
          <a:xfrm>
            <a:off x="0" y="0"/>
            <a:ext cx="12192000" cy="513272"/>
            <a:chOff x="0" y="0"/>
            <a:chExt cx="4816593" cy="202774"/>
          </a:xfrm>
        </p:grpSpPr>
        <p:sp>
          <p:nvSpPr>
            <p:cNvPr id="45" name="Freeform 6">
              <a:extLst>
                <a:ext uri="{FF2B5EF4-FFF2-40B4-BE49-F238E27FC236}">
                  <a16:creationId xmlns:a16="http://schemas.microsoft.com/office/drawing/2014/main" id="{308490FB-F766-2F70-EDBE-75A669D89586}"/>
                </a:ext>
              </a:extLst>
            </p:cNvPr>
            <p:cNvSpPr/>
            <p:nvPr/>
          </p:nvSpPr>
          <p:spPr>
            <a:xfrm>
              <a:off x="0" y="0"/>
              <a:ext cx="4816592" cy="202774"/>
            </a:xfrm>
            <a:custGeom>
              <a:avLst/>
              <a:gdLst/>
              <a:ahLst/>
              <a:cxnLst/>
              <a:rect l="l" t="t" r="r" b="b"/>
              <a:pathLst>
                <a:path w="4816592" h="202774">
                  <a:moveTo>
                    <a:pt x="0" y="0"/>
                  </a:moveTo>
                  <a:lnTo>
                    <a:pt x="4816592" y="0"/>
                  </a:lnTo>
                  <a:lnTo>
                    <a:pt x="4816592" y="202774"/>
                  </a:lnTo>
                  <a:lnTo>
                    <a:pt x="0" y="20277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it-IT" sz="1200"/>
            </a:p>
          </p:txBody>
        </p:sp>
        <p:sp>
          <p:nvSpPr>
            <p:cNvPr id="46" name="TextBox 7">
              <a:extLst>
                <a:ext uri="{FF2B5EF4-FFF2-40B4-BE49-F238E27FC236}">
                  <a16:creationId xmlns:a16="http://schemas.microsoft.com/office/drawing/2014/main" id="{27719D1C-CC0C-EBAC-C7FF-D7A6035DDD94}"/>
                </a:ext>
              </a:extLst>
            </p:cNvPr>
            <p:cNvSpPr txBox="1"/>
            <p:nvPr/>
          </p:nvSpPr>
          <p:spPr>
            <a:xfrm>
              <a:off x="0" y="9525"/>
              <a:ext cx="4816593" cy="193249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067"/>
                </a:lnSpc>
                <a:spcBef>
                  <a:spcPct val="0"/>
                </a:spcBef>
              </a:pPr>
              <a:endParaRPr sz="1200"/>
            </a:p>
          </p:txBody>
        </p:sp>
      </p:grpSp>
      <p:grpSp>
        <p:nvGrpSpPr>
          <p:cNvPr id="47" name="Group 8">
            <a:extLst>
              <a:ext uri="{FF2B5EF4-FFF2-40B4-BE49-F238E27FC236}">
                <a16:creationId xmlns:a16="http://schemas.microsoft.com/office/drawing/2014/main" id="{3758990B-B12D-6A18-DC50-7B377D1984B9}"/>
              </a:ext>
            </a:extLst>
          </p:cNvPr>
          <p:cNvGrpSpPr/>
          <p:nvPr/>
        </p:nvGrpSpPr>
        <p:grpSpPr>
          <a:xfrm>
            <a:off x="1689403" y="-1398"/>
            <a:ext cx="2078043" cy="513272"/>
            <a:chOff x="0" y="0"/>
            <a:chExt cx="820955" cy="202774"/>
          </a:xfrm>
        </p:grpSpPr>
        <p:sp>
          <p:nvSpPr>
            <p:cNvPr id="48" name="Freeform 9">
              <a:extLst>
                <a:ext uri="{FF2B5EF4-FFF2-40B4-BE49-F238E27FC236}">
                  <a16:creationId xmlns:a16="http://schemas.microsoft.com/office/drawing/2014/main" id="{9390AE0B-8A2B-5C2F-ED86-7C740715F4C3}"/>
                </a:ext>
              </a:extLst>
            </p:cNvPr>
            <p:cNvSpPr/>
            <p:nvPr/>
          </p:nvSpPr>
          <p:spPr>
            <a:xfrm>
              <a:off x="0" y="0"/>
              <a:ext cx="820955" cy="202774"/>
            </a:xfrm>
            <a:custGeom>
              <a:avLst/>
              <a:gdLst/>
              <a:ahLst/>
              <a:cxnLst/>
              <a:rect l="l" t="t" r="r" b="b"/>
              <a:pathLst>
                <a:path w="820955" h="202774">
                  <a:moveTo>
                    <a:pt x="0" y="0"/>
                  </a:moveTo>
                  <a:lnTo>
                    <a:pt x="820955" y="0"/>
                  </a:lnTo>
                  <a:lnTo>
                    <a:pt x="820955" y="202774"/>
                  </a:lnTo>
                  <a:lnTo>
                    <a:pt x="0" y="202774"/>
                  </a:lnTo>
                  <a:close/>
                </a:path>
              </a:pathLst>
            </a:custGeom>
            <a:solidFill>
              <a:srgbClr val="A97658"/>
            </a:solidFill>
          </p:spPr>
          <p:txBody>
            <a:bodyPr/>
            <a:lstStyle/>
            <a:p>
              <a:endParaRPr lang="it-IT" sz="1200"/>
            </a:p>
          </p:txBody>
        </p:sp>
        <p:sp>
          <p:nvSpPr>
            <p:cNvPr id="49" name="TextBox 10">
              <a:extLst>
                <a:ext uri="{FF2B5EF4-FFF2-40B4-BE49-F238E27FC236}">
                  <a16:creationId xmlns:a16="http://schemas.microsoft.com/office/drawing/2014/main" id="{79FB9F53-A8D2-6316-71D6-170919749E17}"/>
                </a:ext>
              </a:extLst>
            </p:cNvPr>
            <p:cNvSpPr txBox="1"/>
            <p:nvPr/>
          </p:nvSpPr>
          <p:spPr>
            <a:xfrm>
              <a:off x="0" y="-57150"/>
              <a:ext cx="820955" cy="259924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sp>
        <p:nvSpPr>
          <p:cNvPr id="50" name="TextBox 22">
            <a:extLst>
              <a:ext uri="{FF2B5EF4-FFF2-40B4-BE49-F238E27FC236}">
                <a16:creationId xmlns:a16="http://schemas.microsoft.com/office/drawing/2014/main" id="{F1B43800-3AA9-B41D-7DD1-93FEB4E72682}"/>
              </a:ext>
            </a:extLst>
          </p:cNvPr>
          <p:cNvSpPr txBox="1"/>
          <p:nvPr/>
        </p:nvSpPr>
        <p:spPr>
          <a:xfrm>
            <a:off x="-216385" y="181384"/>
            <a:ext cx="1993253" cy="141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7"/>
              </a:lnSpc>
            </a:pPr>
            <a:r>
              <a:rPr lang="en-US" sz="1067">
                <a:solidFill>
                  <a:srgbClr val="F9F9F9"/>
                </a:solidFill>
                <a:latin typeface="Helios Extended Bold"/>
              </a:rPr>
              <a:t>INTRODUZIONE</a:t>
            </a:r>
          </a:p>
        </p:txBody>
      </p:sp>
      <p:sp>
        <p:nvSpPr>
          <p:cNvPr id="51" name="TextBox 23">
            <a:extLst>
              <a:ext uri="{FF2B5EF4-FFF2-40B4-BE49-F238E27FC236}">
                <a16:creationId xmlns:a16="http://schemas.microsoft.com/office/drawing/2014/main" id="{6D948A36-F371-46BF-5298-1791BFCDAFCF}"/>
              </a:ext>
            </a:extLst>
          </p:cNvPr>
          <p:cNvSpPr txBox="1"/>
          <p:nvPr/>
        </p:nvSpPr>
        <p:spPr>
          <a:xfrm>
            <a:off x="1776868" y="181384"/>
            <a:ext cx="1993253" cy="141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7"/>
              </a:lnSpc>
            </a:pPr>
            <a:r>
              <a:rPr lang="en-US" sz="1067">
                <a:solidFill>
                  <a:srgbClr val="F9F9F9"/>
                </a:solidFill>
                <a:latin typeface="Helios Extended Bold"/>
              </a:rPr>
              <a:t>METODOLOGIA</a:t>
            </a:r>
          </a:p>
        </p:txBody>
      </p:sp>
      <p:sp>
        <p:nvSpPr>
          <p:cNvPr id="52" name="TextBox 24">
            <a:extLst>
              <a:ext uri="{FF2B5EF4-FFF2-40B4-BE49-F238E27FC236}">
                <a16:creationId xmlns:a16="http://schemas.microsoft.com/office/drawing/2014/main" id="{79D0D886-295B-1C65-7CA6-98AC3FE0BF10}"/>
              </a:ext>
            </a:extLst>
          </p:cNvPr>
          <p:cNvSpPr txBox="1"/>
          <p:nvPr/>
        </p:nvSpPr>
        <p:spPr>
          <a:xfrm>
            <a:off x="3907146" y="181384"/>
            <a:ext cx="1993253" cy="141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7"/>
              </a:lnSpc>
            </a:pPr>
            <a:r>
              <a:rPr lang="en-US" sz="1067">
                <a:solidFill>
                  <a:srgbClr val="F9F9F9"/>
                </a:solidFill>
                <a:latin typeface="Helios Extended Bold"/>
              </a:rPr>
              <a:t>DATASET</a:t>
            </a:r>
          </a:p>
        </p:txBody>
      </p:sp>
      <p:sp>
        <p:nvSpPr>
          <p:cNvPr id="53" name="TextBox 25">
            <a:extLst>
              <a:ext uri="{FF2B5EF4-FFF2-40B4-BE49-F238E27FC236}">
                <a16:creationId xmlns:a16="http://schemas.microsoft.com/office/drawing/2014/main" id="{D6B104DE-3F5B-4164-2FBC-D74CC02DD7A4}"/>
              </a:ext>
            </a:extLst>
          </p:cNvPr>
          <p:cNvSpPr txBox="1"/>
          <p:nvPr/>
        </p:nvSpPr>
        <p:spPr>
          <a:xfrm>
            <a:off x="5641930" y="181384"/>
            <a:ext cx="1993253" cy="141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7"/>
              </a:lnSpc>
            </a:pPr>
            <a:r>
              <a:rPr lang="en-US" sz="1067">
                <a:solidFill>
                  <a:srgbClr val="F9F9F9"/>
                </a:solidFill>
                <a:latin typeface="Helios Extended Bold"/>
              </a:rPr>
              <a:t>EDA</a:t>
            </a:r>
          </a:p>
        </p:txBody>
      </p:sp>
      <p:sp>
        <p:nvSpPr>
          <p:cNvPr id="54" name="TextBox 26">
            <a:extLst>
              <a:ext uri="{FF2B5EF4-FFF2-40B4-BE49-F238E27FC236}">
                <a16:creationId xmlns:a16="http://schemas.microsoft.com/office/drawing/2014/main" id="{4477589A-5E75-4B1A-31B0-23173DF5A850}"/>
              </a:ext>
            </a:extLst>
          </p:cNvPr>
          <p:cNvSpPr txBox="1"/>
          <p:nvPr/>
        </p:nvSpPr>
        <p:spPr>
          <a:xfrm>
            <a:off x="7409942" y="116125"/>
            <a:ext cx="1993253" cy="282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7"/>
              </a:lnSpc>
            </a:pPr>
            <a:r>
              <a:rPr lang="en-US" sz="1067">
                <a:solidFill>
                  <a:srgbClr val="F9F9F9"/>
                </a:solidFill>
                <a:latin typeface="Helios Extended Bold"/>
              </a:rPr>
              <a:t>PROTOCOLLO SPERIMENTALE</a:t>
            </a:r>
          </a:p>
        </p:txBody>
      </p:sp>
      <p:sp>
        <p:nvSpPr>
          <p:cNvPr id="55" name="TextBox 27">
            <a:extLst>
              <a:ext uri="{FF2B5EF4-FFF2-40B4-BE49-F238E27FC236}">
                <a16:creationId xmlns:a16="http://schemas.microsoft.com/office/drawing/2014/main" id="{20E5EDF8-D235-A20D-6A8A-1DB657D384FC}"/>
              </a:ext>
            </a:extLst>
          </p:cNvPr>
          <p:cNvSpPr txBox="1"/>
          <p:nvPr/>
        </p:nvSpPr>
        <p:spPr>
          <a:xfrm>
            <a:off x="9542894" y="182782"/>
            <a:ext cx="831814" cy="141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7"/>
              </a:lnSpc>
              <a:spcBef>
                <a:spcPct val="0"/>
              </a:spcBef>
            </a:pPr>
            <a:r>
              <a:rPr lang="en-US" sz="1067">
                <a:solidFill>
                  <a:srgbClr val="F9F9F9"/>
                </a:solidFill>
                <a:latin typeface="Helios Extended Bold"/>
              </a:rPr>
              <a:t>RISULTATI</a:t>
            </a:r>
          </a:p>
        </p:txBody>
      </p:sp>
      <p:sp>
        <p:nvSpPr>
          <p:cNvPr id="56" name="TextBox 28">
            <a:extLst>
              <a:ext uri="{FF2B5EF4-FFF2-40B4-BE49-F238E27FC236}">
                <a16:creationId xmlns:a16="http://schemas.microsoft.com/office/drawing/2014/main" id="{70FAEDB9-3D1E-4B4B-108D-2BC707CDCF58}"/>
              </a:ext>
            </a:extLst>
          </p:cNvPr>
          <p:cNvSpPr txBox="1"/>
          <p:nvPr/>
        </p:nvSpPr>
        <p:spPr>
          <a:xfrm>
            <a:off x="10912737" y="182782"/>
            <a:ext cx="1186927" cy="141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7"/>
              </a:lnSpc>
              <a:spcBef>
                <a:spcPct val="0"/>
              </a:spcBef>
            </a:pPr>
            <a:r>
              <a:rPr lang="en-US" sz="1067">
                <a:solidFill>
                  <a:srgbClr val="F9F9F9"/>
                </a:solidFill>
                <a:latin typeface="Helios Extended Bold"/>
              </a:rPr>
              <a:t>CONCLUSIONI</a:t>
            </a:r>
          </a:p>
        </p:txBody>
      </p:sp>
      <p:grpSp>
        <p:nvGrpSpPr>
          <p:cNvPr id="57" name="Group 8">
            <a:extLst>
              <a:ext uri="{FF2B5EF4-FFF2-40B4-BE49-F238E27FC236}">
                <a16:creationId xmlns:a16="http://schemas.microsoft.com/office/drawing/2014/main" id="{B683871B-CBB8-E3B3-46F4-BFA74D8E1C57}"/>
              </a:ext>
            </a:extLst>
          </p:cNvPr>
          <p:cNvGrpSpPr/>
          <p:nvPr/>
        </p:nvGrpSpPr>
        <p:grpSpPr>
          <a:xfrm>
            <a:off x="1" y="0"/>
            <a:ext cx="12192000" cy="513272"/>
            <a:chOff x="0" y="0"/>
            <a:chExt cx="4231842" cy="202774"/>
          </a:xfrm>
        </p:grpSpPr>
        <p:sp>
          <p:nvSpPr>
            <p:cNvPr id="58" name="Freeform 9">
              <a:extLst>
                <a:ext uri="{FF2B5EF4-FFF2-40B4-BE49-F238E27FC236}">
                  <a16:creationId xmlns:a16="http://schemas.microsoft.com/office/drawing/2014/main" id="{370311DC-ACA7-50B8-9283-DDCF07E6111C}"/>
                </a:ext>
              </a:extLst>
            </p:cNvPr>
            <p:cNvSpPr/>
            <p:nvPr/>
          </p:nvSpPr>
          <p:spPr>
            <a:xfrm>
              <a:off x="0" y="0"/>
              <a:ext cx="4231842" cy="202774"/>
            </a:xfrm>
            <a:custGeom>
              <a:avLst/>
              <a:gdLst/>
              <a:ahLst/>
              <a:cxnLst/>
              <a:rect l="l" t="t" r="r" b="b"/>
              <a:pathLst>
                <a:path w="4231842" h="202774">
                  <a:moveTo>
                    <a:pt x="0" y="0"/>
                  </a:moveTo>
                  <a:lnTo>
                    <a:pt x="4231842" y="0"/>
                  </a:lnTo>
                  <a:lnTo>
                    <a:pt x="4231842" y="202774"/>
                  </a:lnTo>
                  <a:lnTo>
                    <a:pt x="0" y="20277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it-IT" sz="1200" dirty="0"/>
            </a:p>
          </p:txBody>
        </p:sp>
        <p:sp>
          <p:nvSpPr>
            <p:cNvPr id="59" name="TextBox 10">
              <a:extLst>
                <a:ext uri="{FF2B5EF4-FFF2-40B4-BE49-F238E27FC236}">
                  <a16:creationId xmlns:a16="http://schemas.microsoft.com/office/drawing/2014/main" id="{8BF34D9F-8E4A-B447-6BD9-CDE588A2A2BA}"/>
                </a:ext>
              </a:extLst>
            </p:cNvPr>
            <p:cNvSpPr txBox="1"/>
            <p:nvPr/>
          </p:nvSpPr>
          <p:spPr>
            <a:xfrm>
              <a:off x="0" y="9525"/>
              <a:ext cx="4231842" cy="193249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067"/>
                </a:lnSpc>
                <a:spcBef>
                  <a:spcPct val="0"/>
                </a:spcBef>
              </a:pPr>
              <a:endParaRPr sz="1200"/>
            </a:p>
          </p:txBody>
        </p:sp>
      </p:grpSp>
      <p:grpSp>
        <p:nvGrpSpPr>
          <p:cNvPr id="60" name="Group 11">
            <a:extLst>
              <a:ext uri="{FF2B5EF4-FFF2-40B4-BE49-F238E27FC236}">
                <a16:creationId xmlns:a16="http://schemas.microsoft.com/office/drawing/2014/main" id="{A11C0E26-A063-DAE9-A089-28CEB442F200}"/>
              </a:ext>
            </a:extLst>
          </p:cNvPr>
          <p:cNvGrpSpPr/>
          <p:nvPr/>
        </p:nvGrpSpPr>
        <p:grpSpPr>
          <a:xfrm>
            <a:off x="6263739" y="-4720"/>
            <a:ext cx="1913893" cy="513272"/>
            <a:chOff x="0" y="0"/>
            <a:chExt cx="584750" cy="202774"/>
          </a:xfrm>
          <a:solidFill>
            <a:srgbClr val="1E6B81"/>
          </a:solidFill>
        </p:grpSpPr>
        <p:sp>
          <p:nvSpPr>
            <p:cNvPr id="61" name="Freeform 12">
              <a:extLst>
                <a:ext uri="{FF2B5EF4-FFF2-40B4-BE49-F238E27FC236}">
                  <a16:creationId xmlns:a16="http://schemas.microsoft.com/office/drawing/2014/main" id="{60CD87A7-56A1-178C-4160-326330873D2C}"/>
                </a:ext>
              </a:extLst>
            </p:cNvPr>
            <p:cNvSpPr/>
            <p:nvPr/>
          </p:nvSpPr>
          <p:spPr>
            <a:xfrm>
              <a:off x="0" y="0"/>
              <a:ext cx="584750" cy="202774"/>
            </a:xfrm>
            <a:custGeom>
              <a:avLst/>
              <a:gdLst/>
              <a:ahLst/>
              <a:cxnLst/>
              <a:rect l="l" t="t" r="r" b="b"/>
              <a:pathLst>
                <a:path w="584750" h="202774">
                  <a:moveTo>
                    <a:pt x="0" y="0"/>
                  </a:moveTo>
                  <a:lnTo>
                    <a:pt x="584750" y="0"/>
                  </a:lnTo>
                  <a:lnTo>
                    <a:pt x="584750" y="202774"/>
                  </a:lnTo>
                  <a:lnTo>
                    <a:pt x="0" y="202774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it-IT" sz="1200"/>
            </a:p>
          </p:txBody>
        </p:sp>
        <p:sp>
          <p:nvSpPr>
            <p:cNvPr id="62" name="TextBox 13">
              <a:extLst>
                <a:ext uri="{FF2B5EF4-FFF2-40B4-BE49-F238E27FC236}">
                  <a16:creationId xmlns:a16="http://schemas.microsoft.com/office/drawing/2014/main" id="{5E76D939-D64B-CD44-475E-342F76B4A891}"/>
                </a:ext>
              </a:extLst>
            </p:cNvPr>
            <p:cNvSpPr txBox="1"/>
            <p:nvPr/>
          </p:nvSpPr>
          <p:spPr>
            <a:xfrm>
              <a:off x="0" y="-57150"/>
              <a:ext cx="584750" cy="259924"/>
            </a:xfrm>
            <a:prstGeom prst="rect">
              <a:avLst/>
            </a:prstGeom>
            <a:grpFill/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sp>
        <p:nvSpPr>
          <p:cNvPr id="63" name="TextBox 16">
            <a:extLst>
              <a:ext uri="{FF2B5EF4-FFF2-40B4-BE49-F238E27FC236}">
                <a16:creationId xmlns:a16="http://schemas.microsoft.com/office/drawing/2014/main" id="{4BBD5F66-FBC7-3D50-862F-A43CD97C0FA9}"/>
              </a:ext>
            </a:extLst>
          </p:cNvPr>
          <p:cNvSpPr txBox="1"/>
          <p:nvPr/>
        </p:nvSpPr>
        <p:spPr>
          <a:xfrm>
            <a:off x="-216385" y="181384"/>
            <a:ext cx="1993253" cy="141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7"/>
              </a:lnSpc>
            </a:pPr>
            <a:r>
              <a:rPr lang="en-US" sz="1067">
                <a:solidFill>
                  <a:srgbClr val="F9F9F9"/>
                </a:solidFill>
                <a:latin typeface="Helios Extended Bold"/>
              </a:rPr>
              <a:t>INTRODUZIONE</a:t>
            </a:r>
          </a:p>
        </p:txBody>
      </p:sp>
      <p:sp>
        <p:nvSpPr>
          <p:cNvPr id="64" name="TextBox 17">
            <a:extLst>
              <a:ext uri="{FF2B5EF4-FFF2-40B4-BE49-F238E27FC236}">
                <a16:creationId xmlns:a16="http://schemas.microsoft.com/office/drawing/2014/main" id="{A2113010-5A4E-70BA-E64B-81640B174B28}"/>
              </a:ext>
            </a:extLst>
          </p:cNvPr>
          <p:cNvSpPr txBox="1"/>
          <p:nvPr/>
        </p:nvSpPr>
        <p:spPr>
          <a:xfrm>
            <a:off x="1776868" y="181384"/>
            <a:ext cx="1993253" cy="141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7"/>
              </a:lnSpc>
            </a:pPr>
            <a:r>
              <a:rPr lang="en-US" sz="1067" dirty="0">
                <a:solidFill>
                  <a:srgbClr val="F9F9F9"/>
                </a:solidFill>
                <a:latin typeface="Helios Extended Bold"/>
              </a:rPr>
              <a:t>STATO DELL’ARTE</a:t>
            </a:r>
          </a:p>
        </p:txBody>
      </p:sp>
      <p:sp>
        <p:nvSpPr>
          <p:cNvPr id="65" name="TextBox 18">
            <a:extLst>
              <a:ext uri="{FF2B5EF4-FFF2-40B4-BE49-F238E27FC236}">
                <a16:creationId xmlns:a16="http://schemas.microsoft.com/office/drawing/2014/main" id="{16A2B98F-9025-8BE2-4431-647D8CECC20F}"/>
              </a:ext>
            </a:extLst>
          </p:cNvPr>
          <p:cNvSpPr txBox="1"/>
          <p:nvPr/>
        </p:nvSpPr>
        <p:spPr>
          <a:xfrm>
            <a:off x="3907146" y="181384"/>
            <a:ext cx="1993253" cy="141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7"/>
              </a:lnSpc>
            </a:pPr>
            <a:r>
              <a:rPr lang="en-US" sz="1067" dirty="0">
                <a:solidFill>
                  <a:srgbClr val="F9F9F9"/>
                </a:solidFill>
                <a:latin typeface="Helios Extended Bold"/>
              </a:rPr>
              <a:t>MATERIALE E METODI</a:t>
            </a:r>
          </a:p>
        </p:txBody>
      </p:sp>
      <p:sp>
        <p:nvSpPr>
          <p:cNvPr id="66" name="TextBox 19">
            <a:extLst>
              <a:ext uri="{FF2B5EF4-FFF2-40B4-BE49-F238E27FC236}">
                <a16:creationId xmlns:a16="http://schemas.microsoft.com/office/drawing/2014/main" id="{2DCD31B4-3318-4BA9-712D-18C008C3FA48}"/>
              </a:ext>
            </a:extLst>
          </p:cNvPr>
          <p:cNvSpPr txBox="1"/>
          <p:nvPr/>
        </p:nvSpPr>
        <p:spPr>
          <a:xfrm>
            <a:off x="6216827" y="181384"/>
            <a:ext cx="1993253" cy="141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7"/>
              </a:lnSpc>
            </a:pPr>
            <a:r>
              <a:rPr lang="en-US" sz="1067" dirty="0">
                <a:solidFill>
                  <a:srgbClr val="F9F9F9"/>
                </a:solidFill>
                <a:latin typeface="Helios Extended Bold"/>
              </a:rPr>
              <a:t>IMPLEMENTAZIONE</a:t>
            </a:r>
          </a:p>
        </p:txBody>
      </p:sp>
      <p:sp>
        <p:nvSpPr>
          <p:cNvPr id="67" name="TextBox 25">
            <a:extLst>
              <a:ext uri="{FF2B5EF4-FFF2-40B4-BE49-F238E27FC236}">
                <a16:creationId xmlns:a16="http://schemas.microsoft.com/office/drawing/2014/main" id="{3E2B50FD-6FF1-F2C4-F366-AD7C17258930}"/>
              </a:ext>
            </a:extLst>
          </p:cNvPr>
          <p:cNvSpPr txBox="1"/>
          <p:nvPr/>
        </p:nvSpPr>
        <p:spPr>
          <a:xfrm>
            <a:off x="8953319" y="183298"/>
            <a:ext cx="831814" cy="141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7"/>
              </a:lnSpc>
              <a:spcBef>
                <a:spcPct val="0"/>
              </a:spcBef>
            </a:pPr>
            <a:r>
              <a:rPr lang="en-US" sz="1067" dirty="0">
                <a:solidFill>
                  <a:srgbClr val="F9F9F9"/>
                </a:solidFill>
                <a:latin typeface="Helios Extended Bold"/>
              </a:rPr>
              <a:t>RISULTATI</a:t>
            </a:r>
          </a:p>
        </p:txBody>
      </p:sp>
      <p:sp>
        <p:nvSpPr>
          <p:cNvPr id="68" name="TextBox 26">
            <a:extLst>
              <a:ext uri="{FF2B5EF4-FFF2-40B4-BE49-F238E27FC236}">
                <a16:creationId xmlns:a16="http://schemas.microsoft.com/office/drawing/2014/main" id="{57F470EB-B330-86C4-F1B8-882DE93714E5}"/>
              </a:ext>
            </a:extLst>
          </p:cNvPr>
          <p:cNvSpPr txBox="1"/>
          <p:nvPr/>
        </p:nvSpPr>
        <p:spPr>
          <a:xfrm>
            <a:off x="10568277" y="208091"/>
            <a:ext cx="1186927" cy="141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7"/>
              </a:lnSpc>
              <a:spcBef>
                <a:spcPct val="0"/>
              </a:spcBef>
            </a:pPr>
            <a:r>
              <a:rPr lang="en-US" sz="1067" dirty="0">
                <a:solidFill>
                  <a:srgbClr val="F9F9F9"/>
                </a:solidFill>
                <a:latin typeface="Helios Extended Bold"/>
              </a:rPr>
              <a:t>CONCLUSIONI</a:t>
            </a: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420DBAD8-35C2-6D57-595E-7E34DC6F35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97758" y="1833091"/>
            <a:ext cx="4702642" cy="1388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indent="0" algn="just" fontAlgn="base">
              <a:lnSpc>
                <a:spcPts val="168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it-IT" sz="1200" dirty="0">
                <a:solidFill>
                  <a:srgbClr val="202020"/>
                </a:solidFill>
                <a:latin typeface="Poppins"/>
              </a:rPr>
              <a:t>In questa sezione, viene dettagliata l’operazione che consente agli utenti di interagire con un chatbot e di valutare la qualità della conversazione. L’obiettivo principale è registrare i dialoghi in un formato strutturato per ulteriori analisi, includendo una valutazione soggettiva da parte dell’utente. </a:t>
            </a:r>
            <a:endParaRPr lang="it-IT" altLang="it-IT" sz="1200" dirty="0">
              <a:solidFill>
                <a:srgbClr val="202020"/>
              </a:solidFill>
              <a:latin typeface="Poppins"/>
            </a:endParaRPr>
          </a:p>
        </p:txBody>
      </p:sp>
      <p:pic>
        <p:nvPicPr>
          <p:cNvPr id="1028" name="Picture 4" descr="11 Must-Try Chatbot Providers for Every Budget">
            <a:extLst>
              <a:ext uri="{FF2B5EF4-FFF2-40B4-BE49-F238E27FC236}">
                <a16:creationId xmlns:a16="http://schemas.microsoft.com/office/drawing/2014/main" id="{2D21B7A6-4989-23F0-D9C0-10DD964775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67" t="13215" r="25896" b="22755"/>
          <a:stretch/>
        </p:blipFill>
        <p:spPr bwMode="auto">
          <a:xfrm>
            <a:off x="1445624" y="3524241"/>
            <a:ext cx="4650376" cy="2647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99D040-7935-FCBD-3EE4-A7AC8ED988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>
            <a:extLst>
              <a:ext uri="{FF2B5EF4-FFF2-40B4-BE49-F238E27FC236}">
                <a16:creationId xmlns:a16="http://schemas.microsoft.com/office/drawing/2014/main" id="{9994B439-F759-13A5-2F90-B0EE936EA090}"/>
              </a:ext>
            </a:extLst>
          </p:cNvPr>
          <p:cNvSpPr txBox="1"/>
          <p:nvPr/>
        </p:nvSpPr>
        <p:spPr>
          <a:xfrm>
            <a:off x="1067481" y="553037"/>
            <a:ext cx="9594407" cy="7125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970"/>
              </a:lnSpc>
            </a:pPr>
            <a:r>
              <a:rPr lang="en-US" sz="4000" dirty="0">
                <a:solidFill>
                  <a:srgbClr val="202020"/>
                </a:solidFill>
                <a:latin typeface="Object Sans Ultra-Bold"/>
              </a:rPr>
              <a:t>2. TEST MODELS FOR GPTSCORE</a:t>
            </a:r>
          </a:p>
        </p:txBody>
      </p:sp>
      <p:sp>
        <p:nvSpPr>
          <p:cNvPr id="9" name="AutoShape 9">
            <a:extLst>
              <a:ext uri="{FF2B5EF4-FFF2-40B4-BE49-F238E27FC236}">
                <a16:creationId xmlns:a16="http://schemas.microsoft.com/office/drawing/2014/main" id="{82773AEA-F0B0-60C8-5EA3-048AF3C0E6C0}"/>
              </a:ext>
            </a:extLst>
          </p:cNvPr>
          <p:cNvSpPr/>
          <p:nvPr/>
        </p:nvSpPr>
        <p:spPr>
          <a:xfrm>
            <a:off x="11729369" y="0"/>
            <a:ext cx="0" cy="6858000"/>
          </a:xfrm>
          <a:prstGeom prst="line">
            <a:avLst/>
          </a:prstGeom>
          <a:ln w="38100" cap="flat">
            <a:solidFill>
              <a:srgbClr val="AA7D5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it-IT" sz="1200"/>
          </a:p>
        </p:txBody>
      </p:sp>
      <p:grpSp>
        <p:nvGrpSpPr>
          <p:cNvPr id="44" name="Group 5">
            <a:extLst>
              <a:ext uri="{FF2B5EF4-FFF2-40B4-BE49-F238E27FC236}">
                <a16:creationId xmlns:a16="http://schemas.microsoft.com/office/drawing/2014/main" id="{373C28CC-35F7-0644-2538-6FA6C727B22E}"/>
              </a:ext>
            </a:extLst>
          </p:cNvPr>
          <p:cNvGrpSpPr/>
          <p:nvPr/>
        </p:nvGrpSpPr>
        <p:grpSpPr>
          <a:xfrm>
            <a:off x="0" y="0"/>
            <a:ext cx="12192000" cy="513272"/>
            <a:chOff x="0" y="0"/>
            <a:chExt cx="4816593" cy="202774"/>
          </a:xfrm>
        </p:grpSpPr>
        <p:sp>
          <p:nvSpPr>
            <p:cNvPr id="45" name="Freeform 6">
              <a:extLst>
                <a:ext uri="{FF2B5EF4-FFF2-40B4-BE49-F238E27FC236}">
                  <a16:creationId xmlns:a16="http://schemas.microsoft.com/office/drawing/2014/main" id="{057ED9E0-352C-BAFE-9B00-539B73205DB7}"/>
                </a:ext>
              </a:extLst>
            </p:cNvPr>
            <p:cNvSpPr/>
            <p:nvPr/>
          </p:nvSpPr>
          <p:spPr>
            <a:xfrm>
              <a:off x="0" y="0"/>
              <a:ext cx="4816592" cy="202774"/>
            </a:xfrm>
            <a:custGeom>
              <a:avLst/>
              <a:gdLst/>
              <a:ahLst/>
              <a:cxnLst/>
              <a:rect l="l" t="t" r="r" b="b"/>
              <a:pathLst>
                <a:path w="4816592" h="202774">
                  <a:moveTo>
                    <a:pt x="0" y="0"/>
                  </a:moveTo>
                  <a:lnTo>
                    <a:pt x="4816592" y="0"/>
                  </a:lnTo>
                  <a:lnTo>
                    <a:pt x="4816592" y="202774"/>
                  </a:lnTo>
                  <a:lnTo>
                    <a:pt x="0" y="20277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it-IT" sz="1200"/>
            </a:p>
          </p:txBody>
        </p:sp>
        <p:sp>
          <p:nvSpPr>
            <p:cNvPr id="46" name="TextBox 7">
              <a:extLst>
                <a:ext uri="{FF2B5EF4-FFF2-40B4-BE49-F238E27FC236}">
                  <a16:creationId xmlns:a16="http://schemas.microsoft.com/office/drawing/2014/main" id="{B72D5C5D-376D-1363-104A-614FF1A2EB42}"/>
                </a:ext>
              </a:extLst>
            </p:cNvPr>
            <p:cNvSpPr txBox="1"/>
            <p:nvPr/>
          </p:nvSpPr>
          <p:spPr>
            <a:xfrm>
              <a:off x="0" y="9525"/>
              <a:ext cx="4816593" cy="193249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067"/>
                </a:lnSpc>
                <a:spcBef>
                  <a:spcPct val="0"/>
                </a:spcBef>
              </a:pPr>
              <a:endParaRPr sz="1200"/>
            </a:p>
          </p:txBody>
        </p:sp>
      </p:grpSp>
      <p:grpSp>
        <p:nvGrpSpPr>
          <p:cNvPr id="47" name="Group 8">
            <a:extLst>
              <a:ext uri="{FF2B5EF4-FFF2-40B4-BE49-F238E27FC236}">
                <a16:creationId xmlns:a16="http://schemas.microsoft.com/office/drawing/2014/main" id="{CD88567C-3EFE-EA95-B93D-45085ACA6A56}"/>
              </a:ext>
            </a:extLst>
          </p:cNvPr>
          <p:cNvGrpSpPr/>
          <p:nvPr/>
        </p:nvGrpSpPr>
        <p:grpSpPr>
          <a:xfrm>
            <a:off x="1689403" y="-1398"/>
            <a:ext cx="2078043" cy="513272"/>
            <a:chOff x="0" y="0"/>
            <a:chExt cx="820955" cy="202774"/>
          </a:xfrm>
        </p:grpSpPr>
        <p:sp>
          <p:nvSpPr>
            <p:cNvPr id="48" name="Freeform 9">
              <a:extLst>
                <a:ext uri="{FF2B5EF4-FFF2-40B4-BE49-F238E27FC236}">
                  <a16:creationId xmlns:a16="http://schemas.microsoft.com/office/drawing/2014/main" id="{51B5CD25-4D56-4D37-3116-5C05294AA83A}"/>
                </a:ext>
              </a:extLst>
            </p:cNvPr>
            <p:cNvSpPr/>
            <p:nvPr/>
          </p:nvSpPr>
          <p:spPr>
            <a:xfrm>
              <a:off x="0" y="0"/>
              <a:ext cx="820955" cy="202774"/>
            </a:xfrm>
            <a:custGeom>
              <a:avLst/>
              <a:gdLst/>
              <a:ahLst/>
              <a:cxnLst/>
              <a:rect l="l" t="t" r="r" b="b"/>
              <a:pathLst>
                <a:path w="820955" h="202774">
                  <a:moveTo>
                    <a:pt x="0" y="0"/>
                  </a:moveTo>
                  <a:lnTo>
                    <a:pt x="820955" y="0"/>
                  </a:lnTo>
                  <a:lnTo>
                    <a:pt x="820955" y="202774"/>
                  </a:lnTo>
                  <a:lnTo>
                    <a:pt x="0" y="202774"/>
                  </a:lnTo>
                  <a:close/>
                </a:path>
              </a:pathLst>
            </a:custGeom>
            <a:solidFill>
              <a:srgbClr val="A97658"/>
            </a:solidFill>
          </p:spPr>
          <p:txBody>
            <a:bodyPr/>
            <a:lstStyle/>
            <a:p>
              <a:endParaRPr lang="it-IT" sz="1200"/>
            </a:p>
          </p:txBody>
        </p:sp>
        <p:sp>
          <p:nvSpPr>
            <p:cNvPr id="49" name="TextBox 10">
              <a:extLst>
                <a:ext uri="{FF2B5EF4-FFF2-40B4-BE49-F238E27FC236}">
                  <a16:creationId xmlns:a16="http://schemas.microsoft.com/office/drawing/2014/main" id="{CDC09265-5B23-284B-FF5F-02F7715785B5}"/>
                </a:ext>
              </a:extLst>
            </p:cNvPr>
            <p:cNvSpPr txBox="1"/>
            <p:nvPr/>
          </p:nvSpPr>
          <p:spPr>
            <a:xfrm>
              <a:off x="0" y="-57150"/>
              <a:ext cx="820955" cy="259924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sp>
        <p:nvSpPr>
          <p:cNvPr id="50" name="TextBox 22">
            <a:extLst>
              <a:ext uri="{FF2B5EF4-FFF2-40B4-BE49-F238E27FC236}">
                <a16:creationId xmlns:a16="http://schemas.microsoft.com/office/drawing/2014/main" id="{365E6C27-0726-3EAF-2829-31F7FB50FE46}"/>
              </a:ext>
            </a:extLst>
          </p:cNvPr>
          <p:cNvSpPr txBox="1"/>
          <p:nvPr/>
        </p:nvSpPr>
        <p:spPr>
          <a:xfrm>
            <a:off x="-216385" y="181384"/>
            <a:ext cx="1993253" cy="141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7"/>
              </a:lnSpc>
            </a:pPr>
            <a:r>
              <a:rPr lang="en-US" sz="1067">
                <a:solidFill>
                  <a:srgbClr val="F9F9F9"/>
                </a:solidFill>
                <a:latin typeface="Helios Extended Bold"/>
              </a:rPr>
              <a:t>INTRODUZIONE</a:t>
            </a:r>
          </a:p>
        </p:txBody>
      </p:sp>
      <p:sp>
        <p:nvSpPr>
          <p:cNvPr id="51" name="TextBox 23">
            <a:extLst>
              <a:ext uri="{FF2B5EF4-FFF2-40B4-BE49-F238E27FC236}">
                <a16:creationId xmlns:a16="http://schemas.microsoft.com/office/drawing/2014/main" id="{A5F309DA-22BD-ED44-8B55-D000A156B283}"/>
              </a:ext>
            </a:extLst>
          </p:cNvPr>
          <p:cNvSpPr txBox="1"/>
          <p:nvPr/>
        </p:nvSpPr>
        <p:spPr>
          <a:xfrm>
            <a:off x="1776868" y="181384"/>
            <a:ext cx="1993253" cy="141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7"/>
              </a:lnSpc>
            </a:pPr>
            <a:r>
              <a:rPr lang="en-US" sz="1067">
                <a:solidFill>
                  <a:srgbClr val="F9F9F9"/>
                </a:solidFill>
                <a:latin typeface="Helios Extended Bold"/>
              </a:rPr>
              <a:t>METODOLOGIA</a:t>
            </a:r>
          </a:p>
        </p:txBody>
      </p:sp>
      <p:sp>
        <p:nvSpPr>
          <p:cNvPr id="52" name="TextBox 24">
            <a:extLst>
              <a:ext uri="{FF2B5EF4-FFF2-40B4-BE49-F238E27FC236}">
                <a16:creationId xmlns:a16="http://schemas.microsoft.com/office/drawing/2014/main" id="{B2D9D7F5-0D96-51C8-FDCF-0B20DFD1EA27}"/>
              </a:ext>
            </a:extLst>
          </p:cNvPr>
          <p:cNvSpPr txBox="1"/>
          <p:nvPr/>
        </p:nvSpPr>
        <p:spPr>
          <a:xfrm>
            <a:off x="3907146" y="181384"/>
            <a:ext cx="1993253" cy="141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7"/>
              </a:lnSpc>
            </a:pPr>
            <a:r>
              <a:rPr lang="en-US" sz="1067">
                <a:solidFill>
                  <a:srgbClr val="F9F9F9"/>
                </a:solidFill>
                <a:latin typeface="Helios Extended Bold"/>
              </a:rPr>
              <a:t>DATASET</a:t>
            </a:r>
          </a:p>
        </p:txBody>
      </p:sp>
      <p:sp>
        <p:nvSpPr>
          <p:cNvPr id="53" name="TextBox 25">
            <a:extLst>
              <a:ext uri="{FF2B5EF4-FFF2-40B4-BE49-F238E27FC236}">
                <a16:creationId xmlns:a16="http://schemas.microsoft.com/office/drawing/2014/main" id="{302C9A52-B1C7-0369-CB0D-C6D8E469A7EB}"/>
              </a:ext>
            </a:extLst>
          </p:cNvPr>
          <p:cNvSpPr txBox="1"/>
          <p:nvPr/>
        </p:nvSpPr>
        <p:spPr>
          <a:xfrm>
            <a:off x="5641930" y="181384"/>
            <a:ext cx="1993253" cy="141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7"/>
              </a:lnSpc>
            </a:pPr>
            <a:r>
              <a:rPr lang="en-US" sz="1067">
                <a:solidFill>
                  <a:srgbClr val="F9F9F9"/>
                </a:solidFill>
                <a:latin typeface="Helios Extended Bold"/>
              </a:rPr>
              <a:t>EDA</a:t>
            </a:r>
          </a:p>
        </p:txBody>
      </p:sp>
      <p:sp>
        <p:nvSpPr>
          <p:cNvPr id="54" name="TextBox 26">
            <a:extLst>
              <a:ext uri="{FF2B5EF4-FFF2-40B4-BE49-F238E27FC236}">
                <a16:creationId xmlns:a16="http://schemas.microsoft.com/office/drawing/2014/main" id="{44A5C9DE-08C3-848D-E254-CE7A1B7FCDFA}"/>
              </a:ext>
            </a:extLst>
          </p:cNvPr>
          <p:cNvSpPr txBox="1"/>
          <p:nvPr/>
        </p:nvSpPr>
        <p:spPr>
          <a:xfrm>
            <a:off x="7409942" y="116125"/>
            <a:ext cx="1993253" cy="282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7"/>
              </a:lnSpc>
            </a:pPr>
            <a:r>
              <a:rPr lang="en-US" sz="1067">
                <a:solidFill>
                  <a:srgbClr val="F9F9F9"/>
                </a:solidFill>
                <a:latin typeface="Helios Extended Bold"/>
              </a:rPr>
              <a:t>PROTOCOLLO SPERIMENTALE</a:t>
            </a:r>
          </a:p>
        </p:txBody>
      </p:sp>
      <p:sp>
        <p:nvSpPr>
          <p:cNvPr id="55" name="TextBox 27">
            <a:extLst>
              <a:ext uri="{FF2B5EF4-FFF2-40B4-BE49-F238E27FC236}">
                <a16:creationId xmlns:a16="http://schemas.microsoft.com/office/drawing/2014/main" id="{FFDE295F-74F9-7EBD-4A04-A143888BEF6C}"/>
              </a:ext>
            </a:extLst>
          </p:cNvPr>
          <p:cNvSpPr txBox="1"/>
          <p:nvPr/>
        </p:nvSpPr>
        <p:spPr>
          <a:xfrm>
            <a:off x="9542894" y="182782"/>
            <a:ext cx="831814" cy="141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7"/>
              </a:lnSpc>
              <a:spcBef>
                <a:spcPct val="0"/>
              </a:spcBef>
            </a:pPr>
            <a:r>
              <a:rPr lang="en-US" sz="1067">
                <a:solidFill>
                  <a:srgbClr val="F9F9F9"/>
                </a:solidFill>
                <a:latin typeface="Helios Extended Bold"/>
              </a:rPr>
              <a:t>RISULTATI</a:t>
            </a:r>
          </a:p>
        </p:txBody>
      </p:sp>
      <p:sp>
        <p:nvSpPr>
          <p:cNvPr id="56" name="TextBox 28">
            <a:extLst>
              <a:ext uri="{FF2B5EF4-FFF2-40B4-BE49-F238E27FC236}">
                <a16:creationId xmlns:a16="http://schemas.microsoft.com/office/drawing/2014/main" id="{5EB36C6E-73B4-DDE4-EC30-E98CCF01DFDC}"/>
              </a:ext>
            </a:extLst>
          </p:cNvPr>
          <p:cNvSpPr txBox="1"/>
          <p:nvPr/>
        </p:nvSpPr>
        <p:spPr>
          <a:xfrm>
            <a:off x="10912737" y="182782"/>
            <a:ext cx="1186927" cy="141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7"/>
              </a:lnSpc>
              <a:spcBef>
                <a:spcPct val="0"/>
              </a:spcBef>
            </a:pPr>
            <a:r>
              <a:rPr lang="en-US" sz="1067">
                <a:solidFill>
                  <a:srgbClr val="F9F9F9"/>
                </a:solidFill>
                <a:latin typeface="Helios Extended Bold"/>
              </a:rPr>
              <a:t>CONCLUSIONI</a:t>
            </a:r>
          </a:p>
        </p:txBody>
      </p:sp>
      <p:grpSp>
        <p:nvGrpSpPr>
          <p:cNvPr id="57" name="Group 8">
            <a:extLst>
              <a:ext uri="{FF2B5EF4-FFF2-40B4-BE49-F238E27FC236}">
                <a16:creationId xmlns:a16="http://schemas.microsoft.com/office/drawing/2014/main" id="{9B04EC16-48DA-C277-F49F-B5CAF2697E55}"/>
              </a:ext>
            </a:extLst>
          </p:cNvPr>
          <p:cNvGrpSpPr/>
          <p:nvPr/>
        </p:nvGrpSpPr>
        <p:grpSpPr>
          <a:xfrm>
            <a:off x="1" y="0"/>
            <a:ext cx="12192000" cy="513272"/>
            <a:chOff x="0" y="0"/>
            <a:chExt cx="4231842" cy="202774"/>
          </a:xfrm>
        </p:grpSpPr>
        <p:sp>
          <p:nvSpPr>
            <p:cNvPr id="58" name="Freeform 9">
              <a:extLst>
                <a:ext uri="{FF2B5EF4-FFF2-40B4-BE49-F238E27FC236}">
                  <a16:creationId xmlns:a16="http://schemas.microsoft.com/office/drawing/2014/main" id="{59ACB1C8-454A-62DF-E434-D0B98A4D12A5}"/>
                </a:ext>
              </a:extLst>
            </p:cNvPr>
            <p:cNvSpPr/>
            <p:nvPr/>
          </p:nvSpPr>
          <p:spPr>
            <a:xfrm>
              <a:off x="0" y="0"/>
              <a:ext cx="4231842" cy="202774"/>
            </a:xfrm>
            <a:custGeom>
              <a:avLst/>
              <a:gdLst/>
              <a:ahLst/>
              <a:cxnLst/>
              <a:rect l="l" t="t" r="r" b="b"/>
              <a:pathLst>
                <a:path w="4231842" h="202774">
                  <a:moveTo>
                    <a:pt x="0" y="0"/>
                  </a:moveTo>
                  <a:lnTo>
                    <a:pt x="4231842" y="0"/>
                  </a:lnTo>
                  <a:lnTo>
                    <a:pt x="4231842" y="202774"/>
                  </a:lnTo>
                  <a:lnTo>
                    <a:pt x="0" y="20277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it-IT" sz="1200" dirty="0"/>
            </a:p>
          </p:txBody>
        </p:sp>
        <p:sp>
          <p:nvSpPr>
            <p:cNvPr id="59" name="TextBox 10">
              <a:extLst>
                <a:ext uri="{FF2B5EF4-FFF2-40B4-BE49-F238E27FC236}">
                  <a16:creationId xmlns:a16="http://schemas.microsoft.com/office/drawing/2014/main" id="{122E4C38-54C5-B969-B539-B19D1BFCD3B9}"/>
                </a:ext>
              </a:extLst>
            </p:cNvPr>
            <p:cNvSpPr txBox="1"/>
            <p:nvPr/>
          </p:nvSpPr>
          <p:spPr>
            <a:xfrm>
              <a:off x="0" y="9525"/>
              <a:ext cx="4231842" cy="193249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067"/>
                </a:lnSpc>
                <a:spcBef>
                  <a:spcPct val="0"/>
                </a:spcBef>
              </a:pPr>
              <a:endParaRPr sz="1200"/>
            </a:p>
          </p:txBody>
        </p:sp>
      </p:grpSp>
      <p:grpSp>
        <p:nvGrpSpPr>
          <p:cNvPr id="60" name="Group 11">
            <a:extLst>
              <a:ext uri="{FF2B5EF4-FFF2-40B4-BE49-F238E27FC236}">
                <a16:creationId xmlns:a16="http://schemas.microsoft.com/office/drawing/2014/main" id="{F4DB107D-2858-1BB6-4A80-032523B556B8}"/>
              </a:ext>
            </a:extLst>
          </p:cNvPr>
          <p:cNvGrpSpPr/>
          <p:nvPr/>
        </p:nvGrpSpPr>
        <p:grpSpPr>
          <a:xfrm>
            <a:off x="6263739" y="-4720"/>
            <a:ext cx="1913893" cy="513272"/>
            <a:chOff x="0" y="0"/>
            <a:chExt cx="584750" cy="202774"/>
          </a:xfrm>
          <a:solidFill>
            <a:srgbClr val="1E6B81"/>
          </a:solidFill>
        </p:grpSpPr>
        <p:sp>
          <p:nvSpPr>
            <p:cNvPr id="61" name="Freeform 12">
              <a:extLst>
                <a:ext uri="{FF2B5EF4-FFF2-40B4-BE49-F238E27FC236}">
                  <a16:creationId xmlns:a16="http://schemas.microsoft.com/office/drawing/2014/main" id="{97162CDB-39BD-6291-A7E1-28DD3E162121}"/>
                </a:ext>
              </a:extLst>
            </p:cNvPr>
            <p:cNvSpPr/>
            <p:nvPr/>
          </p:nvSpPr>
          <p:spPr>
            <a:xfrm>
              <a:off x="0" y="0"/>
              <a:ext cx="584750" cy="202774"/>
            </a:xfrm>
            <a:custGeom>
              <a:avLst/>
              <a:gdLst/>
              <a:ahLst/>
              <a:cxnLst/>
              <a:rect l="l" t="t" r="r" b="b"/>
              <a:pathLst>
                <a:path w="584750" h="202774">
                  <a:moveTo>
                    <a:pt x="0" y="0"/>
                  </a:moveTo>
                  <a:lnTo>
                    <a:pt x="584750" y="0"/>
                  </a:lnTo>
                  <a:lnTo>
                    <a:pt x="584750" y="202774"/>
                  </a:lnTo>
                  <a:lnTo>
                    <a:pt x="0" y="202774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it-IT" sz="1200"/>
            </a:p>
          </p:txBody>
        </p:sp>
        <p:sp>
          <p:nvSpPr>
            <p:cNvPr id="62" name="TextBox 13">
              <a:extLst>
                <a:ext uri="{FF2B5EF4-FFF2-40B4-BE49-F238E27FC236}">
                  <a16:creationId xmlns:a16="http://schemas.microsoft.com/office/drawing/2014/main" id="{1E0EEF65-B675-A3FC-B1D5-46631EDDE967}"/>
                </a:ext>
              </a:extLst>
            </p:cNvPr>
            <p:cNvSpPr txBox="1"/>
            <p:nvPr/>
          </p:nvSpPr>
          <p:spPr>
            <a:xfrm>
              <a:off x="0" y="-57150"/>
              <a:ext cx="584750" cy="259924"/>
            </a:xfrm>
            <a:prstGeom prst="rect">
              <a:avLst/>
            </a:prstGeom>
            <a:grpFill/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sp>
        <p:nvSpPr>
          <p:cNvPr id="63" name="TextBox 16">
            <a:extLst>
              <a:ext uri="{FF2B5EF4-FFF2-40B4-BE49-F238E27FC236}">
                <a16:creationId xmlns:a16="http://schemas.microsoft.com/office/drawing/2014/main" id="{B305AA29-C489-F051-C03E-2207CBBBDD07}"/>
              </a:ext>
            </a:extLst>
          </p:cNvPr>
          <p:cNvSpPr txBox="1"/>
          <p:nvPr/>
        </p:nvSpPr>
        <p:spPr>
          <a:xfrm>
            <a:off x="-216385" y="181384"/>
            <a:ext cx="1993253" cy="141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7"/>
              </a:lnSpc>
            </a:pPr>
            <a:r>
              <a:rPr lang="en-US" sz="1067">
                <a:solidFill>
                  <a:srgbClr val="F9F9F9"/>
                </a:solidFill>
                <a:latin typeface="Helios Extended Bold"/>
              </a:rPr>
              <a:t>INTRODUZIONE</a:t>
            </a:r>
          </a:p>
        </p:txBody>
      </p:sp>
      <p:sp>
        <p:nvSpPr>
          <p:cNvPr id="64" name="TextBox 17">
            <a:extLst>
              <a:ext uri="{FF2B5EF4-FFF2-40B4-BE49-F238E27FC236}">
                <a16:creationId xmlns:a16="http://schemas.microsoft.com/office/drawing/2014/main" id="{D54C4856-DA83-70DD-415A-CA9100ABA699}"/>
              </a:ext>
            </a:extLst>
          </p:cNvPr>
          <p:cNvSpPr txBox="1"/>
          <p:nvPr/>
        </p:nvSpPr>
        <p:spPr>
          <a:xfrm>
            <a:off x="1776868" y="181384"/>
            <a:ext cx="1993253" cy="141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7"/>
              </a:lnSpc>
            </a:pPr>
            <a:r>
              <a:rPr lang="en-US" sz="1067" dirty="0">
                <a:solidFill>
                  <a:srgbClr val="F9F9F9"/>
                </a:solidFill>
                <a:latin typeface="Helios Extended Bold"/>
              </a:rPr>
              <a:t>STATO DELL’ARTE</a:t>
            </a:r>
          </a:p>
        </p:txBody>
      </p:sp>
      <p:sp>
        <p:nvSpPr>
          <p:cNvPr id="65" name="TextBox 18">
            <a:extLst>
              <a:ext uri="{FF2B5EF4-FFF2-40B4-BE49-F238E27FC236}">
                <a16:creationId xmlns:a16="http://schemas.microsoft.com/office/drawing/2014/main" id="{72F448A5-F757-B57B-090B-76D2905F5A46}"/>
              </a:ext>
            </a:extLst>
          </p:cNvPr>
          <p:cNvSpPr txBox="1"/>
          <p:nvPr/>
        </p:nvSpPr>
        <p:spPr>
          <a:xfrm>
            <a:off x="3907146" y="181384"/>
            <a:ext cx="1993253" cy="141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7"/>
              </a:lnSpc>
            </a:pPr>
            <a:r>
              <a:rPr lang="en-US" sz="1067" dirty="0">
                <a:solidFill>
                  <a:srgbClr val="F9F9F9"/>
                </a:solidFill>
                <a:latin typeface="Helios Extended Bold"/>
              </a:rPr>
              <a:t>MATERIALE E METODI</a:t>
            </a:r>
          </a:p>
        </p:txBody>
      </p:sp>
      <p:sp>
        <p:nvSpPr>
          <p:cNvPr id="66" name="TextBox 19">
            <a:extLst>
              <a:ext uri="{FF2B5EF4-FFF2-40B4-BE49-F238E27FC236}">
                <a16:creationId xmlns:a16="http://schemas.microsoft.com/office/drawing/2014/main" id="{FAFCD7F8-71F4-6DFC-A8D6-69E87F5A4701}"/>
              </a:ext>
            </a:extLst>
          </p:cNvPr>
          <p:cNvSpPr txBox="1"/>
          <p:nvPr/>
        </p:nvSpPr>
        <p:spPr>
          <a:xfrm>
            <a:off x="6216827" y="181384"/>
            <a:ext cx="1993253" cy="141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7"/>
              </a:lnSpc>
            </a:pPr>
            <a:r>
              <a:rPr lang="en-US" sz="1067" dirty="0">
                <a:solidFill>
                  <a:srgbClr val="F9F9F9"/>
                </a:solidFill>
                <a:latin typeface="Helios Extended Bold"/>
              </a:rPr>
              <a:t>IMPLEMENTAZIONE</a:t>
            </a:r>
          </a:p>
        </p:txBody>
      </p:sp>
      <p:sp>
        <p:nvSpPr>
          <p:cNvPr id="67" name="TextBox 25">
            <a:extLst>
              <a:ext uri="{FF2B5EF4-FFF2-40B4-BE49-F238E27FC236}">
                <a16:creationId xmlns:a16="http://schemas.microsoft.com/office/drawing/2014/main" id="{7C297AFE-BD0F-FADB-F590-B811E597CDDD}"/>
              </a:ext>
            </a:extLst>
          </p:cNvPr>
          <p:cNvSpPr txBox="1"/>
          <p:nvPr/>
        </p:nvSpPr>
        <p:spPr>
          <a:xfrm>
            <a:off x="8953319" y="183298"/>
            <a:ext cx="831814" cy="141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7"/>
              </a:lnSpc>
              <a:spcBef>
                <a:spcPct val="0"/>
              </a:spcBef>
            </a:pPr>
            <a:r>
              <a:rPr lang="en-US" sz="1067" dirty="0">
                <a:solidFill>
                  <a:srgbClr val="F9F9F9"/>
                </a:solidFill>
                <a:latin typeface="Helios Extended Bold"/>
              </a:rPr>
              <a:t>RISULTATI</a:t>
            </a:r>
          </a:p>
        </p:txBody>
      </p:sp>
      <p:sp>
        <p:nvSpPr>
          <p:cNvPr id="68" name="TextBox 26">
            <a:extLst>
              <a:ext uri="{FF2B5EF4-FFF2-40B4-BE49-F238E27FC236}">
                <a16:creationId xmlns:a16="http://schemas.microsoft.com/office/drawing/2014/main" id="{B85B1A9F-465E-CD96-D257-9E367DCA7BAE}"/>
              </a:ext>
            </a:extLst>
          </p:cNvPr>
          <p:cNvSpPr txBox="1"/>
          <p:nvPr/>
        </p:nvSpPr>
        <p:spPr>
          <a:xfrm>
            <a:off x="10568277" y="208091"/>
            <a:ext cx="1186927" cy="141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7"/>
              </a:lnSpc>
              <a:spcBef>
                <a:spcPct val="0"/>
              </a:spcBef>
            </a:pPr>
            <a:r>
              <a:rPr lang="en-US" sz="1067" dirty="0">
                <a:solidFill>
                  <a:srgbClr val="F9F9F9"/>
                </a:solidFill>
                <a:latin typeface="Helios Extended Bold"/>
              </a:rPr>
              <a:t>CONCLUSIONI</a:t>
            </a: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65D8DD0F-5B89-BB8D-4B06-9FCF5F18BA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0241" y="1421427"/>
            <a:ext cx="9936407" cy="9529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indent="0" algn="just" fontAlgn="base">
              <a:lnSpc>
                <a:spcPts val="168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it-IT" sz="1200" dirty="0">
                <a:solidFill>
                  <a:srgbClr val="202020"/>
                </a:solidFill>
                <a:latin typeface="Poppins"/>
              </a:rPr>
              <a:t>L’idea alla base della metrica GPTSCORE è che un modello di </a:t>
            </a:r>
            <a:r>
              <a:rPr lang="it-IT" sz="1200" dirty="0" err="1">
                <a:solidFill>
                  <a:srgbClr val="202020"/>
                </a:solidFill>
                <a:latin typeface="Poppins"/>
              </a:rPr>
              <a:t>pre</a:t>
            </a:r>
            <a:r>
              <a:rPr lang="it-IT" sz="1200" dirty="0">
                <a:solidFill>
                  <a:srgbClr val="202020"/>
                </a:solidFill>
                <a:latin typeface="Poppins"/>
              </a:rPr>
              <a:t>-addestramento generativo assegna una probabilità più alta a un testo generato di alta qualità che segue una data istruzione e contesto. In questa metodologia, l’istruzione è composta dalla descrizione del task d e dalla definizione dell’aspetto a. Supponendo che il testo da valutare sia h (es., testo sorgente o testo di riferimento), il GPTSCORE è definito come una probabilità condizionale calcolata secondo la formula.</a:t>
            </a:r>
            <a:endParaRPr lang="it-IT" altLang="it-IT" sz="1200" dirty="0">
              <a:solidFill>
                <a:srgbClr val="202020"/>
              </a:solidFill>
              <a:latin typeface="Poppins"/>
            </a:endParaRP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96C55D51-5A14-D25B-4DAD-2A344061F4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2184" y="2530267"/>
            <a:ext cx="7145000" cy="1286706"/>
          </a:xfrm>
          <a:prstGeom prst="rect">
            <a:avLst/>
          </a:prstGeom>
        </p:spPr>
      </p:pic>
      <p:sp>
        <p:nvSpPr>
          <p:cNvPr id="12" name="Rectangle 1">
            <a:extLst>
              <a:ext uri="{FF2B5EF4-FFF2-40B4-BE49-F238E27FC236}">
                <a16:creationId xmlns:a16="http://schemas.microsoft.com/office/drawing/2014/main" id="{7A0449A8-9C8E-B935-309C-6DD80D0DB8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0241" y="4171071"/>
            <a:ext cx="9936407" cy="11760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indent="-342900" algn="just" fontAlgn="base">
              <a:lnSpc>
                <a:spcPts val="168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it-IT" altLang="it-IT" sz="1400" b="1" dirty="0">
                <a:solidFill>
                  <a:srgbClr val="202020"/>
                </a:solidFill>
                <a:latin typeface="Poppins"/>
              </a:rPr>
              <a:t>Obiettivo principale: </a:t>
            </a:r>
            <a:r>
              <a:rPr lang="it-IT" altLang="it-IT" sz="1400" dirty="0">
                <a:solidFill>
                  <a:srgbClr val="202020"/>
                </a:solidFill>
                <a:latin typeface="Poppins"/>
              </a:rPr>
              <a:t>Stimare quanto bene un modello generativo segue istruzioni e contesto.</a:t>
            </a:r>
          </a:p>
          <a:p>
            <a:pPr marL="342900" indent="-342900" algn="just" fontAlgn="base">
              <a:lnSpc>
                <a:spcPts val="168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it-IT" altLang="it-IT" sz="1400" b="1" dirty="0">
                <a:solidFill>
                  <a:srgbClr val="202020"/>
                </a:solidFill>
                <a:latin typeface="Poppins"/>
              </a:rPr>
              <a:t>Metodo di valutazione</a:t>
            </a:r>
            <a:r>
              <a:rPr lang="it-IT" altLang="it-IT" sz="1400" dirty="0">
                <a:solidFill>
                  <a:srgbClr val="202020"/>
                </a:solidFill>
                <a:latin typeface="Poppins"/>
              </a:rPr>
              <a:t>: Calcolo della probabilità condizionale delle risposte.</a:t>
            </a:r>
          </a:p>
          <a:p>
            <a:pPr marL="342900" indent="-342900" algn="just" fontAlgn="base">
              <a:lnSpc>
                <a:spcPts val="168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it-IT" altLang="it-IT" sz="1400" b="1" dirty="0">
                <a:solidFill>
                  <a:srgbClr val="202020"/>
                </a:solidFill>
                <a:latin typeface="Poppins"/>
              </a:rPr>
              <a:t>Tecnica utilizzata:</a:t>
            </a:r>
            <a:r>
              <a:rPr lang="it-IT" altLang="it-IT" sz="1400" dirty="0">
                <a:solidFill>
                  <a:srgbClr val="202020"/>
                </a:solidFill>
                <a:latin typeface="Poppins"/>
              </a:rPr>
              <a:t> Somma logaritmica pesata sui token del testo.</a:t>
            </a:r>
          </a:p>
          <a:p>
            <a:pPr marL="342900" indent="-342900" algn="just" fontAlgn="base">
              <a:lnSpc>
                <a:spcPts val="168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it-IT" altLang="it-IT" sz="1400" b="1" dirty="0">
                <a:solidFill>
                  <a:srgbClr val="202020"/>
                </a:solidFill>
                <a:latin typeface="Poppins"/>
              </a:rPr>
              <a:t>Significato del punteggio: </a:t>
            </a:r>
            <a:r>
              <a:rPr lang="it-IT" altLang="it-IT" sz="1400" dirty="0">
                <a:solidFill>
                  <a:srgbClr val="202020"/>
                </a:solidFill>
                <a:latin typeface="Poppins"/>
              </a:rPr>
              <a:t>Un valore alto indica risposte coerenti e rilevanti rispetto al dialogo e agli aspetti specifici misurati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3552898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1245769" y="0"/>
            <a:ext cx="0" cy="6858000"/>
          </a:xfrm>
          <a:prstGeom prst="line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it-IT" sz="1200"/>
          </a:p>
        </p:txBody>
      </p:sp>
      <p:sp>
        <p:nvSpPr>
          <p:cNvPr id="3" name="TextBox 3"/>
          <p:cNvSpPr txBox="1"/>
          <p:nvPr/>
        </p:nvSpPr>
        <p:spPr>
          <a:xfrm>
            <a:off x="669704" y="1016374"/>
            <a:ext cx="6200835" cy="436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00"/>
              </a:lnSpc>
            </a:pPr>
            <a:r>
              <a:rPr lang="en-US" sz="3334" dirty="0">
                <a:solidFill>
                  <a:srgbClr val="151313"/>
                </a:solidFill>
                <a:latin typeface="Object Sans Bold"/>
              </a:rPr>
              <a:t>PROMPT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087991" y="2662820"/>
            <a:ext cx="4834057" cy="1459421"/>
            <a:chOff x="0" y="0"/>
            <a:chExt cx="1885024" cy="56909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885024" cy="569096"/>
            </a:xfrm>
            <a:custGeom>
              <a:avLst/>
              <a:gdLst/>
              <a:ahLst/>
              <a:cxnLst/>
              <a:rect l="l" t="t" r="r" b="b"/>
              <a:pathLst>
                <a:path w="1885024" h="569096">
                  <a:moveTo>
                    <a:pt x="0" y="0"/>
                  </a:moveTo>
                  <a:lnTo>
                    <a:pt x="1885024" y="0"/>
                  </a:lnTo>
                  <a:lnTo>
                    <a:pt x="1885024" y="569096"/>
                  </a:lnTo>
                  <a:lnTo>
                    <a:pt x="0" y="56909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it-IT" sz="1200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57150"/>
              <a:ext cx="1885024" cy="626246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087991" y="4611570"/>
            <a:ext cx="4834057" cy="1459421"/>
            <a:chOff x="0" y="0"/>
            <a:chExt cx="1885024" cy="56909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885024" cy="569096"/>
            </a:xfrm>
            <a:custGeom>
              <a:avLst/>
              <a:gdLst/>
              <a:ahLst/>
              <a:cxnLst/>
              <a:rect l="l" t="t" r="r" b="b"/>
              <a:pathLst>
                <a:path w="1885024" h="569096">
                  <a:moveTo>
                    <a:pt x="0" y="0"/>
                  </a:moveTo>
                  <a:lnTo>
                    <a:pt x="1885024" y="0"/>
                  </a:lnTo>
                  <a:lnTo>
                    <a:pt x="1885024" y="569096"/>
                  </a:lnTo>
                  <a:lnTo>
                    <a:pt x="0" y="56909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it-IT" sz="1200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57150"/>
              <a:ext cx="1885024" cy="626246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685800" y="2357641"/>
            <a:ext cx="2609490" cy="610359"/>
            <a:chOff x="0" y="0"/>
            <a:chExt cx="1017562" cy="238008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017562" cy="238008"/>
            </a:xfrm>
            <a:custGeom>
              <a:avLst/>
              <a:gdLst/>
              <a:ahLst/>
              <a:cxnLst/>
              <a:rect l="l" t="t" r="r" b="b"/>
              <a:pathLst>
                <a:path w="1017562" h="238008">
                  <a:moveTo>
                    <a:pt x="0" y="0"/>
                  </a:moveTo>
                  <a:lnTo>
                    <a:pt x="1017562" y="0"/>
                  </a:lnTo>
                  <a:lnTo>
                    <a:pt x="1017562" y="238008"/>
                  </a:lnTo>
                  <a:lnTo>
                    <a:pt x="0" y="238008"/>
                  </a:lnTo>
                  <a:close/>
                </a:path>
              </a:pathLst>
            </a:custGeom>
            <a:solidFill>
              <a:srgbClr val="202020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it-IT" sz="1200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57150"/>
              <a:ext cx="1017562" cy="295158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685800" y="4306391"/>
            <a:ext cx="2609490" cy="610359"/>
            <a:chOff x="0" y="0"/>
            <a:chExt cx="1017562" cy="238008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017562" cy="238008"/>
            </a:xfrm>
            <a:custGeom>
              <a:avLst/>
              <a:gdLst/>
              <a:ahLst/>
              <a:cxnLst/>
              <a:rect l="l" t="t" r="r" b="b"/>
              <a:pathLst>
                <a:path w="1017562" h="238008">
                  <a:moveTo>
                    <a:pt x="0" y="0"/>
                  </a:moveTo>
                  <a:lnTo>
                    <a:pt x="1017562" y="0"/>
                  </a:lnTo>
                  <a:lnTo>
                    <a:pt x="1017562" y="238008"/>
                  </a:lnTo>
                  <a:lnTo>
                    <a:pt x="0" y="238008"/>
                  </a:lnTo>
                  <a:close/>
                </a:path>
              </a:pathLst>
            </a:custGeom>
            <a:solidFill>
              <a:srgbClr val="202020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it-IT" sz="1200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57150"/>
              <a:ext cx="1017562" cy="295158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11518483" y="5911004"/>
            <a:ext cx="398711" cy="2448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53"/>
              </a:lnSpc>
            </a:pPr>
            <a:r>
              <a:rPr lang="en-US" sz="1466">
                <a:solidFill>
                  <a:srgbClr val="FFFFFF"/>
                </a:solidFill>
                <a:latin typeface="Poppins Ultra-Bold"/>
              </a:rPr>
              <a:t>07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780242" y="2466475"/>
            <a:ext cx="2371697" cy="3155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80"/>
              </a:lnSpc>
            </a:pPr>
            <a:r>
              <a:rPr lang="en-US" sz="1914" dirty="0">
                <a:solidFill>
                  <a:srgbClr val="FFFFFF"/>
                </a:solidFill>
                <a:latin typeface="Poppins Ultra-Bold"/>
              </a:rPr>
              <a:t>DIALOGUE-LEVEL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865665" y="4417920"/>
            <a:ext cx="2335427" cy="3155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80"/>
              </a:lnSpc>
            </a:pPr>
            <a:r>
              <a:rPr lang="en-US" sz="1914" dirty="0">
                <a:solidFill>
                  <a:srgbClr val="FFFFFF"/>
                </a:solidFill>
                <a:latin typeface="Poppins Ultra-Bold"/>
              </a:rPr>
              <a:t>TURN-LEVEL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310881" y="3043640"/>
            <a:ext cx="4331049" cy="8989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425"/>
              </a:lnSpc>
            </a:pP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 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"Answer the question based on the conversation between a human and AI.</a:t>
            </a:r>
            <a:r>
              <a:rPr lang="en-US" sz="14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</a:t>
            </a:r>
            <a:r>
              <a:rPr lang="en-US" sz="14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Question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: Is the overall quality of the dialogue satisfactory? (a) Yes. (b) No.</a:t>
            </a:r>
            <a:r>
              <a:rPr lang="en-US" sz="14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</a:t>
            </a:r>
            <a:r>
              <a:rPr lang="en-US" sz="14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Conversation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dialogue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14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</a:t>
            </a:r>
            <a:r>
              <a:rPr lang="en-US" sz="14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Answer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: Yes."</a:t>
            </a:r>
            <a:endParaRPr lang="en-US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1411088" y="4954342"/>
            <a:ext cx="4477259" cy="10785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425"/>
              </a:lnSpc>
            </a:pPr>
            <a:r>
              <a:rPr lang="en-US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"Answer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the question based on the conversation between a human and AI.</a:t>
            </a:r>
            <a:r>
              <a:rPr lang="en-US" sz="14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</a:t>
            </a:r>
            <a:r>
              <a:rPr lang="en-US" sz="14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Question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: Is the overall quality of the AI's most recent response satisfactory? (a) Yes. (b) No.</a:t>
            </a:r>
            <a:r>
              <a:rPr lang="en-US" sz="14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</a:t>
            </a:r>
            <a:r>
              <a:rPr lang="en-US" sz="14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Conversation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dialogue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14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</a:t>
            </a:r>
            <a:r>
              <a:rPr lang="en-US" sz="14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Answer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: Yes."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36" name="Group 5">
            <a:extLst>
              <a:ext uri="{FF2B5EF4-FFF2-40B4-BE49-F238E27FC236}">
                <a16:creationId xmlns:a16="http://schemas.microsoft.com/office/drawing/2014/main" id="{7E935893-8A08-D94A-6CB9-4CD5E070C03A}"/>
              </a:ext>
            </a:extLst>
          </p:cNvPr>
          <p:cNvGrpSpPr/>
          <p:nvPr/>
        </p:nvGrpSpPr>
        <p:grpSpPr>
          <a:xfrm>
            <a:off x="0" y="0"/>
            <a:ext cx="12192000" cy="513272"/>
            <a:chOff x="0" y="0"/>
            <a:chExt cx="4816593" cy="202774"/>
          </a:xfrm>
        </p:grpSpPr>
        <p:sp>
          <p:nvSpPr>
            <p:cNvPr id="37" name="Freeform 6">
              <a:extLst>
                <a:ext uri="{FF2B5EF4-FFF2-40B4-BE49-F238E27FC236}">
                  <a16:creationId xmlns:a16="http://schemas.microsoft.com/office/drawing/2014/main" id="{4D04403F-C662-440E-F8A2-D0B23559FE69}"/>
                </a:ext>
              </a:extLst>
            </p:cNvPr>
            <p:cNvSpPr/>
            <p:nvPr/>
          </p:nvSpPr>
          <p:spPr>
            <a:xfrm>
              <a:off x="0" y="0"/>
              <a:ext cx="4816592" cy="202774"/>
            </a:xfrm>
            <a:custGeom>
              <a:avLst/>
              <a:gdLst/>
              <a:ahLst/>
              <a:cxnLst/>
              <a:rect l="l" t="t" r="r" b="b"/>
              <a:pathLst>
                <a:path w="4816592" h="202774">
                  <a:moveTo>
                    <a:pt x="0" y="0"/>
                  </a:moveTo>
                  <a:lnTo>
                    <a:pt x="4816592" y="0"/>
                  </a:lnTo>
                  <a:lnTo>
                    <a:pt x="4816592" y="202774"/>
                  </a:lnTo>
                  <a:lnTo>
                    <a:pt x="0" y="20277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it-IT" sz="1200"/>
            </a:p>
          </p:txBody>
        </p:sp>
        <p:sp>
          <p:nvSpPr>
            <p:cNvPr id="38" name="TextBox 7">
              <a:extLst>
                <a:ext uri="{FF2B5EF4-FFF2-40B4-BE49-F238E27FC236}">
                  <a16:creationId xmlns:a16="http://schemas.microsoft.com/office/drawing/2014/main" id="{F3FA3F29-34F7-FAEE-34F0-6AE4C6857471}"/>
                </a:ext>
              </a:extLst>
            </p:cNvPr>
            <p:cNvSpPr txBox="1"/>
            <p:nvPr/>
          </p:nvSpPr>
          <p:spPr>
            <a:xfrm>
              <a:off x="0" y="9525"/>
              <a:ext cx="4816593" cy="193249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067"/>
                </a:lnSpc>
                <a:spcBef>
                  <a:spcPct val="0"/>
                </a:spcBef>
              </a:pPr>
              <a:endParaRPr sz="1200"/>
            </a:p>
          </p:txBody>
        </p:sp>
      </p:grpSp>
      <p:grpSp>
        <p:nvGrpSpPr>
          <p:cNvPr id="39" name="Group 8">
            <a:extLst>
              <a:ext uri="{FF2B5EF4-FFF2-40B4-BE49-F238E27FC236}">
                <a16:creationId xmlns:a16="http://schemas.microsoft.com/office/drawing/2014/main" id="{D21CA728-619F-0E9E-6123-3E2003ED50B2}"/>
              </a:ext>
            </a:extLst>
          </p:cNvPr>
          <p:cNvGrpSpPr/>
          <p:nvPr/>
        </p:nvGrpSpPr>
        <p:grpSpPr>
          <a:xfrm>
            <a:off x="1689403" y="-1398"/>
            <a:ext cx="2078043" cy="513272"/>
            <a:chOff x="0" y="0"/>
            <a:chExt cx="820955" cy="202774"/>
          </a:xfrm>
        </p:grpSpPr>
        <p:sp>
          <p:nvSpPr>
            <p:cNvPr id="40" name="Freeform 9">
              <a:extLst>
                <a:ext uri="{FF2B5EF4-FFF2-40B4-BE49-F238E27FC236}">
                  <a16:creationId xmlns:a16="http://schemas.microsoft.com/office/drawing/2014/main" id="{7EA64A3C-ABA7-5B2F-C720-C7D609794E2A}"/>
                </a:ext>
              </a:extLst>
            </p:cNvPr>
            <p:cNvSpPr/>
            <p:nvPr/>
          </p:nvSpPr>
          <p:spPr>
            <a:xfrm>
              <a:off x="0" y="0"/>
              <a:ext cx="820955" cy="202774"/>
            </a:xfrm>
            <a:custGeom>
              <a:avLst/>
              <a:gdLst/>
              <a:ahLst/>
              <a:cxnLst/>
              <a:rect l="l" t="t" r="r" b="b"/>
              <a:pathLst>
                <a:path w="820955" h="202774">
                  <a:moveTo>
                    <a:pt x="0" y="0"/>
                  </a:moveTo>
                  <a:lnTo>
                    <a:pt x="820955" y="0"/>
                  </a:lnTo>
                  <a:lnTo>
                    <a:pt x="820955" y="202774"/>
                  </a:lnTo>
                  <a:lnTo>
                    <a:pt x="0" y="202774"/>
                  </a:lnTo>
                  <a:close/>
                </a:path>
              </a:pathLst>
            </a:custGeom>
            <a:solidFill>
              <a:srgbClr val="A97658"/>
            </a:solidFill>
          </p:spPr>
          <p:txBody>
            <a:bodyPr/>
            <a:lstStyle/>
            <a:p>
              <a:endParaRPr lang="it-IT" sz="1200"/>
            </a:p>
          </p:txBody>
        </p:sp>
        <p:sp>
          <p:nvSpPr>
            <p:cNvPr id="41" name="TextBox 10">
              <a:extLst>
                <a:ext uri="{FF2B5EF4-FFF2-40B4-BE49-F238E27FC236}">
                  <a16:creationId xmlns:a16="http://schemas.microsoft.com/office/drawing/2014/main" id="{EE1D9F99-E270-3FA0-F02F-6FED4BE1F287}"/>
                </a:ext>
              </a:extLst>
            </p:cNvPr>
            <p:cNvSpPr txBox="1"/>
            <p:nvPr/>
          </p:nvSpPr>
          <p:spPr>
            <a:xfrm>
              <a:off x="0" y="-57150"/>
              <a:ext cx="820955" cy="259924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sp>
        <p:nvSpPr>
          <p:cNvPr id="42" name="TextBox 22">
            <a:extLst>
              <a:ext uri="{FF2B5EF4-FFF2-40B4-BE49-F238E27FC236}">
                <a16:creationId xmlns:a16="http://schemas.microsoft.com/office/drawing/2014/main" id="{FD5F41DA-8BDA-0812-9B54-7E857B1F6AE2}"/>
              </a:ext>
            </a:extLst>
          </p:cNvPr>
          <p:cNvSpPr txBox="1"/>
          <p:nvPr/>
        </p:nvSpPr>
        <p:spPr>
          <a:xfrm>
            <a:off x="-216385" y="181384"/>
            <a:ext cx="1993253" cy="141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7"/>
              </a:lnSpc>
            </a:pPr>
            <a:r>
              <a:rPr lang="en-US" sz="1067">
                <a:solidFill>
                  <a:srgbClr val="F9F9F9"/>
                </a:solidFill>
                <a:latin typeface="Helios Extended Bold"/>
              </a:rPr>
              <a:t>INTRODUZIONE</a:t>
            </a:r>
          </a:p>
        </p:txBody>
      </p:sp>
      <p:sp>
        <p:nvSpPr>
          <p:cNvPr id="43" name="TextBox 23">
            <a:extLst>
              <a:ext uri="{FF2B5EF4-FFF2-40B4-BE49-F238E27FC236}">
                <a16:creationId xmlns:a16="http://schemas.microsoft.com/office/drawing/2014/main" id="{D1D3087F-E4E2-61D3-2BCA-4BDDA01A1DD0}"/>
              </a:ext>
            </a:extLst>
          </p:cNvPr>
          <p:cNvSpPr txBox="1"/>
          <p:nvPr/>
        </p:nvSpPr>
        <p:spPr>
          <a:xfrm>
            <a:off x="1776868" y="181384"/>
            <a:ext cx="1993253" cy="141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7"/>
              </a:lnSpc>
            </a:pPr>
            <a:r>
              <a:rPr lang="en-US" sz="1067">
                <a:solidFill>
                  <a:srgbClr val="F9F9F9"/>
                </a:solidFill>
                <a:latin typeface="Helios Extended Bold"/>
              </a:rPr>
              <a:t>METODOLOGIA</a:t>
            </a:r>
          </a:p>
        </p:txBody>
      </p:sp>
      <p:sp>
        <p:nvSpPr>
          <p:cNvPr id="44" name="TextBox 24">
            <a:extLst>
              <a:ext uri="{FF2B5EF4-FFF2-40B4-BE49-F238E27FC236}">
                <a16:creationId xmlns:a16="http://schemas.microsoft.com/office/drawing/2014/main" id="{48962376-66C9-FB55-39E5-51B8D2A1310E}"/>
              </a:ext>
            </a:extLst>
          </p:cNvPr>
          <p:cNvSpPr txBox="1"/>
          <p:nvPr/>
        </p:nvSpPr>
        <p:spPr>
          <a:xfrm>
            <a:off x="3907146" y="181384"/>
            <a:ext cx="1993253" cy="141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7"/>
              </a:lnSpc>
            </a:pPr>
            <a:r>
              <a:rPr lang="en-US" sz="1067">
                <a:solidFill>
                  <a:srgbClr val="F9F9F9"/>
                </a:solidFill>
                <a:latin typeface="Helios Extended Bold"/>
              </a:rPr>
              <a:t>DATASET</a:t>
            </a:r>
          </a:p>
        </p:txBody>
      </p:sp>
      <p:sp>
        <p:nvSpPr>
          <p:cNvPr id="45" name="TextBox 25">
            <a:extLst>
              <a:ext uri="{FF2B5EF4-FFF2-40B4-BE49-F238E27FC236}">
                <a16:creationId xmlns:a16="http://schemas.microsoft.com/office/drawing/2014/main" id="{ACEB84A5-EEB9-B18A-2204-88FB1E5F3581}"/>
              </a:ext>
            </a:extLst>
          </p:cNvPr>
          <p:cNvSpPr txBox="1"/>
          <p:nvPr/>
        </p:nvSpPr>
        <p:spPr>
          <a:xfrm>
            <a:off x="5641930" y="181384"/>
            <a:ext cx="1993253" cy="141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7"/>
              </a:lnSpc>
            </a:pPr>
            <a:r>
              <a:rPr lang="en-US" sz="1067">
                <a:solidFill>
                  <a:srgbClr val="F9F9F9"/>
                </a:solidFill>
                <a:latin typeface="Helios Extended Bold"/>
              </a:rPr>
              <a:t>EDA</a:t>
            </a:r>
          </a:p>
        </p:txBody>
      </p:sp>
      <p:sp>
        <p:nvSpPr>
          <p:cNvPr id="46" name="TextBox 26">
            <a:extLst>
              <a:ext uri="{FF2B5EF4-FFF2-40B4-BE49-F238E27FC236}">
                <a16:creationId xmlns:a16="http://schemas.microsoft.com/office/drawing/2014/main" id="{9939C6B3-171C-8CB3-7134-09A5998012E3}"/>
              </a:ext>
            </a:extLst>
          </p:cNvPr>
          <p:cNvSpPr txBox="1"/>
          <p:nvPr/>
        </p:nvSpPr>
        <p:spPr>
          <a:xfrm>
            <a:off x="7409942" y="116125"/>
            <a:ext cx="1993253" cy="282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7"/>
              </a:lnSpc>
            </a:pPr>
            <a:r>
              <a:rPr lang="en-US" sz="1067">
                <a:solidFill>
                  <a:srgbClr val="F9F9F9"/>
                </a:solidFill>
                <a:latin typeface="Helios Extended Bold"/>
              </a:rPr>
              <a:t>PROTOCOLLO SPERIMENTALE</a:t>
            </a:r>
          </a:p>
        </p:txBody>
      </p:sp>
      <p:sp>
        <p:nvSpPr>
          <p:cNvPr id="47" name="TextBox 27">
            <a:extLst>
              <a:ext uri="{FF2B5EF4-FFF2-40B4-BE49-F238E27FC236}">
                <a16:creationId xmlns:a16="http://schemas.microsoft.com/office/drawing/2014/main" id="{18D4D754-7B8E-897A-BE87-56EF17D88F99}"/>
              </a:ext>
            </a:extLst>
          </p:cNvPr>
          <p:cNvSpPr txBox="1"/>
          <p:nvPr/>
        </p:nvSpPr>
        <p:spPr>
          <a:xfrm>
            <a:off x="9542894" y="182782"/>
            <a:ext cx="831814" cy="141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7"/>
              </a:lnSpc>
              <a:spcBef>
                <a:spcPct val="0"/>
              </a:spcBef>
            </a:pPr>
            <a:r>
              <a:rPr lang="en-US" sz="1067">
                <a:solidFill>
                  <a:srgbClr val="F9F9F9"/>
                </a:solidFill>
                <a:latin typeface="Helios Extended Bold"/>
              </a:rPr>
              <a:t>RISULTATI</a:t>
            </a:r>
          </a:p>
        </p:txBody>
      </p:sp>
      <p:sp>
        <p:nvSpPr>
          <p:cNvPr id="48" name="TextBox 28">
            <a:extLst>
              <a:ext uri="{FF2B5EF4-FFF2-40B4-BE49-F238E27FC236}">
                <a16:creationId xmlns:a16="http://schemas.microsoft.com/office/drawing/2014/main" id="{05BA494B-C7A4-3AAF-1D62-5E1C2879843F}"/>
              </a:ext>
            </a:extLst>
          </p:cNvPr>
          <p:cNvSpPr txBox="1"/>
          <p:nvPr/>
        </p:nvSpPr>
        <p:spPr>
          <a:xfrm>
            <a:off x="10912737" y="182782"/>
            <a:ext cx="1186927" cy="141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7"/>
              </a:lnSpc>
              <a:spcBef>
                <a:spcPct val="0"/>
              </a:spcBef>
            </a:pPr>
            <a:r>
              <a:rPr lang="en-US" sz="1067">
                <a:solidFill>
                  <a:srgbClr val="F9F9F9"/>
                </a:solidFill>
                <a:latin typeface="Helios Extended Bold"/>
              </a:rPr>
              <a:t>CONCLUSIONI</a:t>
            </a:r>
          </a:p>
        </p:txBody>
      </p:sp>
      <p:grpSp>
        <p:nvGrpSpPr>
          <p:cNvPr id="49" name="Group 8">
            <a:extLst>
              <a:ext uri="{FF2B5EF4-FFF2-40B4-BE49-F238E27FC236}">
                <a16:creationId xmlns:a16="http://schemas.microsoft.com/office/drawing/2014/main" id="{DF0E8C12-5FEB-F82C-B8CD-5E4BAFAE8CC0}"/>
              </a:ext>
            </a:extLst>
          </p:cNvPr>
          <p:cNvGrpSpPr/>
          <p:nvPr/>
        </p:nvGrpSpPr>
        <p:grpSpPr>
          <a:xfrm>
            <a:off x="1" y="0"/>
            <a:ext cx="12192000" cy="513272"/>
            <a:chOff x="0" y="0"/>
            <a:chExt cx="4231842" cy="202774"/>
          </a:xfrm>
        </p:grpSpPr>
        <p:sp>
          <p:nvSpPr>
            <p:cNvPr id="50" name="Freeform 9">
              <a:extLst>
                <a:ext uri="{FF2B5EF4-FFF2-40B4-BE49-F238E27FC236}">
                  <a16:creationId xmlns:a16="http://schemas.microsoft.com/office/drawing/2014/main" id="{9477E732-5B8B-659C-5393-C3116A707898}"/>
                </a:ext>
              </a:extLst>
            </p:cNvPr>
            <p:cNvSpPr/>
            <p:nvPr/>
          </p:nvSpPr>
          <p:spPr>
            <a:xfrm>
              <a:off x="0" y="0"/>
              <a:ext cx="4231842" cy="202774"/>
            </a:xfrm>
            <a:custGeom>
              <a:avLst/>
              <a:gdLst/>
              <a:ahLst/>
              <a:cxnLst/>
              <a:rect l="l" t="t" r="r" b="b"/>
              <a:pathLst>
                <a:path w="4231842" h="202774">
                  <a:moveTo>
                    <a:pt x="0" y="0"/>
                  </a:moveTo>
                  <a:lnTo>
                    <a:pt x="4231842" y="0"/>
                  </a:lnTo>
                  <a:lnTo>
                    <a:pt x="4231842" y="202774"/>
                  </a:lnTo>
                  <a:lnTo>
                    <a:pt x="0" y="20277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it-IT" sz="1200" dirty="0"/>
            </a:p>
          </p:txBody>
        </p:sp>
        <p:sp>
          <p:nvSpPr>
            <p:cNvPr id="51" name="TextBox 10">
              <a:extLst>
                <a:ext uri="{FF2B5EF4-FFF2-40B4-BE49-F238E27FC236}">
                  <a16:creationId xmlns:a16="http://schemas.microsoft.com/office/drawing/2014/main" id="{7A0BF746-E8E6-C841-13BD-04D0A6415495}"/>
                </a:ext>
              </a:extLst>
            </p:cNvPr>
            <p:cNvSpPr txBox="1"/>
            <p:nvPr/>
          </p:nvSpPr>
          <p:spPr>
            <a:xfrm>
              <a:off x="0" y="9525"/>
              <a:ext cx="4231842" cy="193249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067"/>
                </a:lnSpc>
                <a:spcBef>
                  <a:spcPct val="0"/>
                </a:spcBef>
              </a:pPr>
              <a:endParaRPr sz="1200"/>
            </a:p>
          </p:txBody>
        </p:sp>
      </p:grpSp>
      <p:grpSp>
        <p:nvGrpSpPr>
          <p:cNvPr id="52" name="Group 11">
            <a:extLst>
              <a:ext uri="{FF2B5EF4-FFF2-40B4-BE49-F238E27FC236}">
                <a16:creationId xmlns:a16="http://schemas.microsoft.com/office/drawing/2014/main" id="{11CE5A3A-A0ED-C10E-166B-49D1A4C9D6D1}"/>
              </a:ext>
            </a:extLst>
          </p:cNvPr>
          <p:cNvGrpSpPr/>
          <p:nvPr/>
        </p:nvGrpSpPr>
        <p:grpSpPr>
          <a:xfrm>
            <a:off x="6263739" y="-4720"/>
            <a:ext cx="1913893" cy="513272"/>
            <a:chOff x="0" y="0"/>
            <a:chExt cx="584750" cy="202774"/>
          </a:xfrm>
          <a:solidFill>
            <a:srgbClr val="1E6B81"/>
          </a:solidFill>
        </p:grpSpPr>
        <p:sp>
          <p:nvSpPr>
            <p:cNvPr id="53" name="Freeform 12">
              <a:extLst>
                <a:ext uri="{FF2B5EF4-FFF2-40B4-BE49-F238E27FC236}">
                  <a16:creationId xmlns:a16="http://schemas.microsoft.com/office/drawing/2014/main" id="{B8A3E6BC-3F9C-DD03-BA9A-113989F566D1}"/>
                </a:ext>
              </a:extLst>
            </p:cNvPr>
            <p:cNvSpPr/>
            <p:nvPr/>
          </p:nvSpPr>
          <p:spPr>
            <a:xfrm>
              <a:off x="0" y="0"/>
              <a:ext cx="584750" cy="202774"/>
            </a:xfrm>
            <a:custGeom>
              <a:avLst/>
              <a:gdLst/>
              <a:ahLst/>
              <a:cxnLst/>
              <a:rect l="l" t="t" r="r" b="b"/>
              <a:pathLst>
                <a:path w="584750" h="202774">
                  <a:moveTo>
                    <a:pt x="0" y="0"/>
                  </a:moveTo>
                  <a:lnTo>
                    <a:pt x="584750" y="0"/>
                  </a:lnTo>
                  <a:lnTo>
                    <a:pt x="584750" y="202774"/>
                  </a:lnTo>
                  <a:lnTo>
                    <a:pt x="0" y="202774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it-IT" sz="1200"/>
            </a:p>
          </p:txBody>
        </p:sp>
        <p:sp>
          <p:nvSpPr>
            <p:cNvPr id="54" name="TextBox 13">
              <a:extLst>
                <a:ext uri="{FF2B5EF4-FFF2-40B4-BE49-F238E27FC236}">
                  <a16:creationId xmlns:a16="http://schemas.microsoft.com/office/drawing/2014/main" id="{3F4FE135-60E8-5BC2-3487-FADB7F3441C1}"/>
                </a:ext>
              </a:extLst>
            </p:cNvPr>
            <p:cNvSpPr txBox="1"/>
            <p:nvPr/>
          </p:nvSpPr>
          <p:spPr>
            <a:xfrm>
              <a:off x="0" y="-57150"/>
              <a:ext cx="584750" cy="259924"/>
            </a:xfrm>
            <a:prstGeom prst="rect">
              <a:avLst/>
            </a:prstGeom>
            <a:grpFill/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sp>
        <p:nvSpPr>
          <p:cNvPr id="55" name="TextBox 16">
            <a:extLst>
              <a:ext uri="{FF2B5EF4-FFF2-40B4-BE49-F238E27FC236}">
                <a16:creationId xmlns:a16="http://schemas.microsoft.com/office/drawing/2014/main" id="{69CE053A-D85C-5180-0F2B-A676D1061C7D}"/>
              </a:ext>
            </a:extLst>
          </p:cNvPr>
          <p:cNvSpPr txBox="1"/>
          <p:nvPr/>
        </p:nvSpPr>
        <p:spPr>
          <a:xfrm>
            <a:off x="-216385" y="181384"/>
            <a:ext cx="1993253" cy="141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7"/>
              </a:lnSpc>
            </a:pPr>
            <a:r>
              <a:rPr lang="en-US" sz="1067">
                <a:solidFill>
                  <a:srgbClr val="F9F9F9"/>
                </a:solidFill>
                <a:latin typeface="Helios Extended Bold"/>
              </a:rPr>
              <a:t>INTRODUZIONE</a:t>
            </a:r>
          </a:p>
        </p:txBody>
      </p:sp>
      <p:sp>
        <p:nvSpPr>
          <p:cNvPr id="56" name="TextBox 17">
            <a:extLst>
              <a:ext uri="{FF2B5EF4-FFF2-40B4-BE49-F238E27FC236}">
                <a16:creationId xmlns:a16="http://schemas.microsoft.com/office/drawing/2014/main" id="{4B823D7D-E136-8634-F136-B038F79FA6A7}"/>
              </a:ext>
            </a:extLst>
          </p:cNvPr>
          <p:cNvSpPr txBox="1"/>
          <p:nvPr/>
        </p:nvSpPr>
        <p:spPr>
          <a:xfrm>
            <a:off x="1776868" y="181384"/>
            <a:ext cx="1993253" cy="141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7"/>
              </a:lnSpc>
            </a:pPr>
            <a:r>
              <a:rPr lang="en-US" sz="1067" dirty="0">
                <a:solidFill>
                  <a:srgbClr val="F9F9F9"/>
                </a:solidFill>
                <a:latin typeface="Helios Extended Bold"/>
              </a:rPr>
              <a:t>STATO DELL’ARTE</a:t>
            </a:r>
          </a:p>
        </p:txBody>
      </p:sp>
      <p:sp>
        <p:nvSpPr>
          <p:cNvPr id="57" name="TextBox 18">
            <a:extLst>
              <a:ext uri="{FF2B5EF4-FFF2-40B4-BE49-F238E27FC236}">
                <a16:creationId xmlns:a16="http://schemas.microsoft.com/office/drawing/2014/main" id="{9699A8AB-74D3-DF16-774C-1E726881EE14}"/>
              </a:ext>
            </a:extLst>
          </p:cNvPr>
          <p:cNvSpPr txBox="1"/>
          <p:nvPr/>
        </p:nvSpPr>
        <p:spPr>
          <a:xfrm>
            <a:off x="3907146" y="181384"/>
            <a:ext cx="1993253" cy="141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7"/>
              </a:lnSpc>
            </a:pPr>
            <a:r>
              <a:rPr lang="en-US" sz="1067" dirty="0">
                <a:solidFill>
                  <a:srgbClr val="F9F9F9"/>
                </a:solidFill>
                <a:latin typeface="Helios Extended Bold"/>
              </a:rPr>
              <a:t>MATERIALE E METODI</a:t>
            </a:r>
          </a:p>
        </p:txBody>
      </p:sp>
      <p:sp>
        <p:nvSpPr>
          <p:cNvPr id="58" name="TextBox 19">
            <a:extLst>
              <a:ext uri="{FF2B5EF4-FFF2-40B4-BE49-F238E27FC236}">
                <a16:creationId xmlns:a16="http://schemas.microsoft.com/office/drawing/2014/main" id="{35248CE5-8E1D-5865-26E7-5A985DA3C2CC}"/>
              </a:ext>
            </a:extLst>
          </p:cNvPr>
          <p:cNvSpPr txBox="1"/>
          <p:nvPr/>
        </p:nvSpPr>
        <p:spPr>
          <a:xfrm>
            <a:off x="6216827" y="181384"/>
            <a:ext cx="1993253" cy="141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7"/>
              </a:lnSpc>
            </a:pPr>
            <a:r>
              <a:rPr lang="en-US" sz="1067" dirty="0">
                <a:solidFill>
                  <a:srgbClr val="F9F9F9"/>
                </a:solidFill>
                <a:latin typeface="Helios Extended Bold"/>
              </a:rPr>
              <a:t>IMPLEMENTAZIONE</a:t>
            </a:r>
          </a:p>
        </p:txBody>
      </p:sp>
      <p:sp>
        <p:nvSpPr>
          <p:cNvPr id="59" name="TextBox 25">
            <a:extLst>
              <a:ext uri="{FF2B5EF4-FFF2-40B4-BE49-F238E27FC236}">
                <a16:creationId xmlns:a16="http://schemas.microsoft.com/office/drawing/2014/main" id="{9A941859-7534-8150-D442-31E29796E14D}"/>
              </a:ext>
            </a:extLst>
          </p:cNvPr>
          <p:cNvSpPr txBox="1"/>
          <p:nvPr/>
        </p:nvSpPr>
        <p:spPr>
          <a:xfrm>
            <a:off x="8953319" y="183298"/>
            <a:ext cx="831814" cy="141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7"/>
              </a:lnSpc>
              <a:spcBef>
                <a:spcPct val="0"/>
              </a:spcBef>
            </a:pPr>
            <a:r>
              <a:rPr lang="en-US" sz="1067" dirty="0">
                <a:solidFill>
                  <a:srgbClr val="F9F9F9"/>
                </a:solidFill>
                <a:latin typeface="Helios Extended Bold"/>
              </a:rPr>
              <a:t>RISULTATI</a:t>
            </a:r>
          </a:p>
        </p:txBody>
      </p:sp>
      <p:sp>
        <p:nvSpPr>
          <p:cNvPr id="60" name="TextBox 26">
            <a:extLst>
              <a:ext uri="{FF2B5EF4-FFF2-40B4-BE49-F238E27FC236}">
                <a16:creationId xmlns:a16="http://schemas.microsoft.com/office/drawing/2014/main" id="{0DB55EB1-CAB0-D289-D40C-856FE317A8F1}"/>
              </a:ext>
            </a:extLst>
          </p:cNvPr>
          <p:cNvSpPr txBox="1"/>
          <p:nvPr/>
        </p:nvSpPr>
        <p:spPr>
          <a:xfrm>
            <a:off x="10568277" y="208091"/>
            <a:ext cx="1186927" cy="141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7"/>
              </a:lnSpc>
              <a:spcBef>
                <a:spcPct val="0"/>
              </a:spcBef>
            </a:pPr>
            <a:r>
              <a:rPr lang="en-US" sz="1067" dirty="0">
                <a:solidFill>
                  <a:srgbClr val="F9F9F9"/>
                </a:solidFill>
                <a:latin typeface="Helios Extended Bold"/>
              </a:rPr>
              <a:t>CONCLUSIONI</a:t>
            </a:r>
          </a:p>
        </p:txBody>
      </p:sp>
      <p:pic>
        <p:nvPicPr>
          <p:cNvPr id="2050" name="Picture 2" descr="Prompt AI Definizione e approfondimento">
            <a:extLst>
              <a:ext uri="{FF2B5EF4-FFF2-40B4-BE49-F238E27FC236}">
                <a16:creationId xmlns:a16="http://schemas.microsoft.com/office/drawing/2014/main" id="{77560CB6-AB84-16B1-DAE0-33DC9EA7B0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79" r="23022"/>
          <a:stretch/>
        </p:blipFill>
        <p:spPr bwMode="auto">
          <a:xfrm>
            <a:off x="6759408" y="697138"/>
            <a:ext cx="3920006" cy="5549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0D287C-F251-428B-AD9F-A3E7E5D081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45A50A7A-60C6-5956-81A5-550CAC49C164}"/>
              </a:ext>
            </a:extLst>
          </p:cNvPr>
          <p:cNvSpPr/>
          <p:nvPr/>
        </p:nvSpPr>
        <p:spPr>
          <a:xfrm>
            <a:off x="1026035" y="1972019"/>
            <a:ext cx="643851" cy="643851"/>
          </a:xfrm>
          <a:custGeom>
            <a:avLst/>
            <a:gdLst/>
            <a:ahLst/>
            <a:cxnLst/>
            <a:rect l="l" t="t" r="r" b="b"/>
            <a:pathLst>
              <a:path w="965776" h="965776">
                <a:moveTo>
                  <a:pt x="0" y="0"/>
                </a:moveTo>
                <a:lnTo>
                  <a:pt x="965775" y="0"/>
                </a:lnTo>
                <a:lnTo>
                  <a:pt x="965775" y="965776"/>
                </a:lnTo>
                <a:lnTo>
                  <a:pt x="0" y="9657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 sz="1200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BC1E610E-D970-34BD-2BCD-3416F1F35A51}"/>
              </a:ext>
            </a:extLst>
          </p:cNvPr>
          <p:cNvSpPr/>
          <p:nvPr/>
        </p:nvSpPr>
        <p:spPr>
          <a:xfrm>
            <a:off x="1062517" y="4546379"/>
            <a:ext cx="643851" cy="643851"/>
          </a:xfrm>
          <a:custGeom>
            <a:avLst/>
            <a:gdLst/>
            <a:ahLst/>
            <a:cxnLst/>
            <a:rect l="l" t="t" r="r" b="b"/>
            <a:pathLst>
              <a:path w="965776" h="965776">
                <a:moveTo>
                  <a:pt x="0" y="0"/>
                </a:moveTo>
                <a:lnTo>
                  <a:pt x="965775" y="0"/>
                </a:lnTo>
                <a:lnTo>
                  <a:pt x="965775" y="965775"/>
                </a:lnTo>
                <a:lnTo>
                  <a:pt x="0" y="9657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 sz="1200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5DE61523-7757-2AB2-15C2-F156E94AC144}"/>
              </a:ext>
            </a:extLst>
          </p:cNvPr>
          <p:cNvSpPr/>
          <p:nvPr/>
        </p:nvSpPr>
        <p:spPr>
          <a:xfrm>
            <a:off x="1040361" y="3259199"/>
            <a:ext cx="643851" cy="643851"/>
          </a:xfrm>
          <a:custGeom>
            <a:avLst/>
            <a:gdLst/>
            <a:ahLst/>
            <a:cxnLst/>
            <a:rect l="l" t="t" r="r" b="b"/>
            <a:pathLst>
              <a:path w="965776" h="965776">
                <a:moveTo>
                  <a:pt x="0" y="0"/>
                </a:moveTo>
                <a:lnTo>
                  <a:pt x="965775" y="0"/>
                </a:lnTo>
                <a:lnTo>
                  <a:pt x="965775" y="965775"/>
                </a:lnTo>
                <a:lnTo>
                  <a:pt x="0" y="9657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 sz="1200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E92BDA34-399B-7170-93C4-0F971F7C910D}"/>
              </a:ext>
            </a:extLst>
          </p:cNvPr>
          <p:cNvSpPr txBox="1"/>
          <p:nvPr/>
        </p:nvSpPr>
        <p:spPr>
          <a:xfrm>
            <a:off x="973873" y="468439"/>
            <a:ext cx="10292865" cy="14166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970"/>
              </a:lnSpc>
            </a:pPr>
            <a:r>
              <a:rPr lang="en-US" sz="4000" dirty="0">
                <a:solidFill>
                  <a:srgbClr val="202020"/>
                </a:solidFill>
                <a:latin typeface="Object Sans Ultra-Bold"/>
              </a:rPr>
              <a:t>3. </a:t>
            </a:r>
            <a:r>
              <a:rPr lang="it-IT" sz="4000" dirty="0">
                <a:solidFill>
                  <a:srgbClr val="202020"/>
                </a:solidFill>
                <a:latin typeface="Object Sans Ultra-Bold"/>
              </a:rPr>
              <a:t>CALCULATE CORRELATIONS. </a:t>
            </a:r>
          </a:p>
          <a:p>
            <a:pPr>
              <a:lnSpc>
                <a:spcPts val="5970"/>
              </a:lnSpc>
            </a:pPr>
            <a:r>
              <a:rPr lang="it-IT" sz="2000" dirty="0">
                <a:solidFill>
                  <a:srgbClr val="202020"/>
                </a:solidFill>
                <a:latin typeface="Object Sans Ultra-Bold"/>
              </a:rPr>
              <a:t>(VAL_SCORE ↔ GPT_SCORE)</a:t>
            </a:r>
            <a:endParaRPr lang="en-US" sz="2000" dirty="0">
              <a:solidFill>
                <a:srgbClr val="202020"/>
              </a:solidFill>
              <a:latin typeface="Object Sans Ultra-Bold"/>
            </a:endParaRPr>
          </a:p>
        </p:txBody>
      </p:sp>
      <p:sp>
        <p:nvSpPr>
          <p:cNvPr id="9" name="AutoShape 9">
            <a:extLst>
              <a:ext uri="{FF2B5EF4-FFF2-40B4-BE49-F238E27FC236}">
                <a16:creationId xmlns:a16="http://schemas.microsoft.com/office/drawing/2014/main" id="{B4D90238-D86D-D0F3-AC41-A546CCB1693F}"/>
              </a:ext>
            </a:extLst>
          </p:cNvPr>
          <p:cNvSpPr/>
          <p:nvPr/>
        </p:nvSpPr>
        <p:spPr>
          <a:xfrm>
            <a:off x="11729369" y="0"/>
            <a:ext cx="0" cy="6858000"/>
          </a:xfrm>
          <a:prstGeom prst="line">
            <a:avLst/>
          </a:prstGeom>
          <a:ln>
            <a:headEnd type="none" w="sm" len="sm"/>
            <a:tailEnd type="none" w="sm" len="sm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it-IT" sz="1200"/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2D554666-02FA-12DF-51BF-C2BBB8B113D2}"/>
              </a:ext>
            </a:extLst>
          </p:cNvPr>
          <p:cNvSpPr txBox="1"/>
          <p:nvPr/>
        </p:nvSpPr>
        <p:spPr>
          <a:xfrm>
            <a:off x="1864536" y="1904891"/>
            <a:ext cx="2578370" cy="312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66"/>
              </a:lnSpc>
            </a:pPr>
            <a:r>
              <a:rPr lang="en-US" sz="1833" dirty="0">
                <a:solidFill>
                  <a:srgbClr val="202020"/>
                </a:solidFill>
                <a:latin typeface="Poppins Ultra-Bold"/>
              </a:rPr>
              <a:t>Spearman e Pearson </a:t>
            </a: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EBD156E0-8EB2-94DD-B8E9-E4CB7B9BDCB0}"/>
              </a:ext>
            </a:extLst>
          </p:cNvPr>
          <p:cNvSpPr txBox="1"/>
          <p:nvPr/>
        </p:nvSpPr>
        <p:spPr>
          <a:xfrm>
            <a:off x="1863387" y="4551738"/>
            <a:ext cx="3164664" cy="303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566"/>
              </a:lnSpc>
            </a:pPr>
            <a:r>
              <a:rPr lang="en-US" sz="1833" dirty="0" err="1">
                <a:solidFill>
                  <a:srgbClr val="202020"/>
                </a:solidFill>
                <a:latin typeface="Poppins Ultra-Bold"/>
              </a:rPr>
              <a:t>Interpretazione</a:t>
            </a:r>
            <a:r>
              <a:rPr lang="en-US" sz="1833" dirty="0">
                <a:solidFill>
                  <a:srgbClr val="202020"/>
                </a:solidFill>
                <a:latin typeface="Poppins Ultra-Bold"/>
              </a:rPr>
              <a:t> del p-value</a:t>
            </a:r>
          </a:p>
        </p:txBody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B5E32626-BA35-621D-1C6B-F3FA16D83F42}"/>
              </a:ext>
            </a:extLst>
          </p:cNvPr>
          <p:cNvSpPr txBox="1"/>
          <p:nvPr/>
        </p:nvSpPr>
        <p:spPr>
          <a:xfrm>
            <a:off x="1878862" y="3202049"/>
            <a:ext cx="2578370" cy="312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66"/>
              </a:lnSpc>
            </a:pPr>
            <a:r>
              <a:rPr lang="en-US" sz="1833" dirty="0">
                <a:solidFill>
                  <a:srgbClr val="202020"/>
                </a:solidFill>
                <a:latin typeface="Poppins Ultra-Bold"/>
              </a:rPr>
              <a:t>Kendal - Tau</a:t>
            </a:r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8D9AD18C-6D66-63E1-EA8A-1973BD688624}"/>
              </a:ext>
            </a:extLst>
          </p:cNvPr>
          <p:cNvSpPr txBox="1"/>
          <p:nvPr/>
        </p:nvSpPr>
        <p:spPr>
          <a:xfrm>
            <a:off x="1086760" y="2074822"/>
            <a:ext cx="521158" cy="3509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93"/>
              </a:lnSpc>
            </a:pPr>
            <a:r>
              <a:rPr lang="en-US" sz="2138">
                <a:solidFill>
                  <a:srgbClr val="FFFFFF"/>
                </a:solidFill>
                <a:latin typeface="Poppins Ultra-Bold"/>
              </a:rPr>
              <a:t>01</a:t>
            </a:r>
          </a:p>
        </p:txBody>
      </p:sp>
      <p:sp>
        <p:nvSpPr>
          <p:cNvPr id="21" name="TextBox 21">
            <a:extLst>
              <a:ext uri="{FF2B5EF4-FFF2-40B4-BE49-F238E27FC236}">
                <a16:creationId xmlns:a16="http://schemas.microsoft.com/office/drawing/2014/main" id="{20DCCC40-4BA8-2854-52A1-03344E67F83F}"/>
              </a:ext>
            </a:extLst>
          </p:cNvPr>
          <p:cNvSpPr txBox="1"/>
          <p:nvPr/>
        </p:nvSpPr>
        <p:spPr>
          <a:xfrm>
            <a:off x="1101707" y="3362001"/>
            <a:ext cx="521158" cy="3509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93"/>
              </a:lnSpc>
            </a:pPr>
            <a:r>
              <a:rPr lang="en-US" sz="2138" dirty="0">
                <a:solidFill>
                  <a:srgbClr val="202020"/>
                </a:solidFill>
                <a:latin typeface="Poppins Ultra-Bold"/>
              </a:rPr>
              <a:t>02</a:t>
            </a:r>
          </a:p>
        </p:txBody>
      </p:sp>
      <p:sp>
        <p:nvSpPr>
          <p:cNvPr id="22" name="TextBox 22">
            <a:extLst>
              <a:ext uri="{FF2B5EF4-FFF2-40B4-BE49-F238E27FC236}">
                <a16:creationId xmlns:a16="http://schemas.microsoft.com/office/drawing/2014/main" id="{BA53275C-5E7F-A54D-F62D-D1C2C47F3CA9}"/>
              </a:ext>
            </a:extLst>
          </p:cNvPr>
          <p:cNvSpPr txBox="1"/>
          <p:nvPr/>
        </p:nvSpPr>
        <p:spPr>
          <a:xfrm>
            <a:off x="1864535" y="2329178"/>
            <a:ext cx="3972215" cy="7607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497"/>
              </a:lnSpc>
            </a:pPr>
            <a:r>
              <a:rPr lang="it-IT" sz="1100" dirty="0"/>
              <a:t>Valori positivi indicano che le risposte del modello tendono a seguire la stessa direzione delle valutazioni umane, mentre valori negativi suggeriscono il contrario. Un valore di 0 indica assenza di correlazione.</a:t>
            </a:r>
            <a:endParaRPr lang="en-US" sz="1069" dirty="0">
              <a:solidFill>
                <a:srgbClr val="202020"/>
              </a:solidFill>
              <a:latin typeface="Poppins"/>
            </a:endParaRPr>
          </a:p>
        </p:txBody>
      </p:sp>
      <p:sp>
        <p:nvSpPr>
          <p:cNvPr id="23" name="TextBox 23">
            <a:extLst>
              <a:ext uri="{FF2B5EF4-FFF2-40B4-BE49-F238E27FC236}">
                <a16:creationId xmlns:a16="http://schemas.microsoft.com/office/drawing/2014/main" id="{EB54A017-890B-1142-46DC-42A79B4FD64A}"/>
              </a:ext>
            </a:extLst>
          </p:cNvPr>
          <p:cNvSpPr txBox="1"/>
          <p:nvPr/>
        </p:nvSpPr>
        <p:spPr>
          <a:xfrm>
            <a:off x="1878860" y="4982716"/>
            <a:ext cx="3972215" cy="7607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497"/>
              </a:lnSpc>
            </a:pPr>
            <a:r>
              <a:rPr lang="it-IT" sz="1100" dirty="0"/>
              <a:t>• p ≤ 0.05: La correlazione è significativa e non dovuta al caso, si rigetta l’ipotesi nulla di non </a:t>
            </a:r>
            <a:r>
              <a:rPr lang="it-IT" sz="1100" dirty="0" err="1"/>
              <a:t>presena</a:t>
            </a:r>
            <a:r>
              <a:rPr lang="it-IT" sz="1100" dirty="0"/>
              <a:t> di correlazione tra gli items; • p &gt; 0.05: La correlazione non è statisticamente significativa, si accetta l’ipotesi nulla di non correlazione tra gli items.</a:t>
            </a:r>
            <a:endParaRPr lang="en-US" sz="1069" dirty="0">
              <a:solidFill>
                <a:srgbClr val="202020"/>
              </a:solidFill>
              <a:latin typeface="Poppins"/>
            </a:endParaRPr>
          </a:p>
        </p:txBody>
      </p:sp>
      <p:sp>
        <p:nvSpPr>
          <p:cNvPr id="24" name="TextBox 24">
            <a:extLst>
              <a:ext uri="{FF2B5EF4-FFF2-40B4-BE49-F238E27FC236}">
                <a16:creationId xmlns:a16="http://schemas.microsoft.com/office/drawing/2014/main" id="{D25B0B79-71A7-C46D-27C5-761864C10223}"/>
              </a:ext>
            </a:extLst>
          </p:cNvPr>
          <p:cNvSpPr txBox="1"/>
          <p:nvPr/>
        </p:nvSpPr>
        <p:spPr>
          <a:xfrm>
            <a:off x="1878861" y="3626337"/>
            <a:ext cx="3972215" cy="5683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497"/>
              </a:lnSpc>
            </a:pPr>
            <a:r>
              <a:rPr lang="it-IT" sz="1100" dirty="0"/>
              <a:t>Simile alla correlazione di </a:t>
            </a:r>
            <a:r>
              <a:rPr lang="it-IT" sz="1100" dirty="0" err="1"/>
              <a:t>Spearman</a:t>
            </a:r>
            <a:r>
              <a:rPr lang="it-IT" sz="1100" dirty="0"/>
              <a:t>, ma più robusta in presenza di legami nei dati. Valori positivi indicano concordanza nelle classifiche, mentre valori negativi suggeriscono disaccordo.</a:t>
            </a:r>
            <a:endParaRPr lang="en-US" sz="1069" dirty="0">
              <a:solidFill>
                <a:srgbClr val="202020"/>
              </a:solidFill>
              <a:latin typeface="Poppins"/>
            </a:endParaRPr>
          </a:p>
        </p:txBody>
      </p:sp>
      <p:grpSp>
        <p:nvGrpSpPr>
          <p:cNvPr id="44" name="Group 5">
            <a:extLst>
              <a:ext uri="{FF2B5EF4-FFF2-40B4-BE49-F238E27FC236}">
                <a16:creationId xmlns:a16="http://schemas.microsoft.com/office/drawing/2014/main" id="{A067033E-7BC2-DEEF-2BB1-06AA08E63B42}"/>
              </a:ext>
            </a:extLst>
          </p:cNvPr>
          <p:cNvGrpSpPr/>
          <p:nvPr/>
        </p:nvGrpSpPr>
        <p:grpSpPr>
          <a:xfrm>
            <a:off x="0" y="0"/>
            <a:ext cx="12192000" cy="513272"/>
            <a:chOff x="0" y="0"/>
            <a:chExt cx="4816593" cy="202774"/>
          </a:xfrm>
        </p:grpSpPr>
        <p:sp>
          <p:nvSpPr>
            <p:cNvPr id="45" name="Freeform 6">
              <a:extLst>
                <a:ext uri="{FF2B5EF4-FFF2-40B4-BE49-F238E27FC236}">
                  <a16:creationId xmlns:a16="http://schemas.microsoft.com/office/drawing/2014/main" id="{0268D2AF-B16E-53EB-6775-9763912BCE1F}"/>
                </a:ext>
              </a:extLst>
            </p:cNvPr>
            <p:cNvSpPr/>
            <p:nvPr/>
          </p:nvSpPr>
          <p:spPr>
            <a:xfrm>
              <a:off x="0" y="0"/>
              <a:ext cx="4816592" cy="202774"/>
            </a:xfrm>
            <a:custGeom>
              <a:avLst/>
              <a:gdLst/>
              <a:ahLst/>
              <a:cxnLst/>
              <a:rect l="l" t="t" r="r" b="b"/>
              <a:pathLst>
                <a:path w="4816592" h="202774">
                  <a:moveTo>
                    <a:pt x="0" y="0"/>
                  </a:moveTo>
                  <a:lnTo>
                    <a:pt x="4816592" y="0"/>
                  </a:lnTo>
                  <a:lnTo>
                    <a:pt x="4816592" y="202774"/>
                  </a:lnTo>
                  <a:lnTo>
                    <a:pt x="0" y="20277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it-IT" sz="1200"/>
            </a:p>
          </p:txBody>
        </p:sp>
        <p:sp>
          <p:nvSpPr>
            <p:cNvPr id="46" name="TextBox 7">
              <a:extLst>
                <a:ext uri="{FF2B5EF4-FFF2-40B4-BE49-F238E27FC236}">
                  <a16:creationId xmlns:a16="http://schemas.microsoft.com/office/drawing/2014/main" id="{6B94535D-92DE-32AE-AADC-CDFC8B591497}"/>
                </a:ext>
              </a:extLst>
            </p:cNvPr>
            <p:cNvSpPr txBox="1"/>
            <p:nvPr/>
          </p:nvSpPr>
          <p:spPr>
            <a:xfrm>
              <a:off x="0" y="9525"/>
              <a:ext cx="4816593" cy="193249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067"/>
                </a:lnSpc>
                <a:spcBef>
                  <a:spcPct val="0"/>
                </a:spcBef>
              </a:pPr>
              <a:endParaRPr sz="1200"/>
            </a:p>
          </p:txBody>
        </p:sp>
      </p:grpSp>
      <p:grpSp>
        <p:nvGrpSpPr>
          <p:cNvPr id="47" name="Group 8">
            <a:extLst>
              <a:ext uri="{FF2B5EF4-FFF2-40B4-BE49-F238E27FC236}">
                <a16:creationId xmlns:a16="http://schemas.microsoft.com/office/drawing/2014/main" id="{30DCFD12-CF4F-DACB-19A8-B5B0E141B0D4}"/>
              </a:ext>
            </a:extLst>
          </p:cNvPr>
          <p:cNvGrpSpPr/>
          <p:nvPr/>
        </p:nvGrpSpPr>
        <p:grpSpPr>
          <a:xfrm>
            <a:off x="1689403" y="-1398"/>
            <a:ext cx="2078043" cy="513272"/>
            <a:chOff x="0" y="0"/>
            <a:chExt cx="820955" cy="202774"/>
          </a:xfrm>
        </p:grpSpPr>
        <p:sp>
          <p:nvSpPr>
            <p:cNvPr id="48" name="Freeform 9">
              <a:extLst>
                <a:ext uri="{FF2B5EF4-FFF2-40B4-BE49-F238E27FC236}">
                  <a16:creationId xmlns:a16="http://schemas.microsoft.com/office/drawing/2014/main" id="{0AEE361D-846A-3652-2283-F801EEF7EA94}"/>
                </a:ext>
              </a:extLst>
            </p:cNvPr>
            <p:cNvSpPr/>
            <p:nvPr/>
          </p:nvSpPr>
          <p:spPr>
            <a:xfrm>
              <a:off x="0" y="0"/>
              <a:ext cx="820955" cy="202774"/>
            </a:xfrm>
            <a:custGeom>
              <a:avLst/>
              <a:gdLst/>
              <a:ahLst/>
              <a:cxnLst/>
              <a:rect l="l" t="t" r="r" b="b"/>
              <a:pathLst>
                <a:path w="820955" h="202774">
                  <a:moveTo>
                    <a:pt x="0" y="0"/>
                  </a:moveTo>
                  <a:lnTo>
                    <a:pt x="820955" y="0"/>
                  </a:lnTo>
                  <a:lnTo>
                    <a:pt x="820955" y="202774"/>
                  </a:lnTo>
                  <a:lnTo>
                    <a:pt x="0" y="202774"/>
                  </a:lnTo>
                  <a:close/>
                </a:path>
              </a:pathLst>
            </a:custGeom>
            <a:solidFill>
              <a:srgbClr val="A97658"/>
            </a:solidFill>
          </p:spPr>
          <p:txBody>
            <a:bodyPr/>
            <a:lstStyle/>
            <a:p>
              <a:endParaRPr lang="it-IT" sz="1200"/>
            </a:p>
          </p:txBody>
        </p:sp>
        <p:sp>
          <p:nvSpPr>
            <p:cNvPr id="49" name="TextBox 10">
              <a:extLst>
                <a:ext uri="{FF2B5EF4-FFF2-40B4-BE49-F238E27FC236}">
                  <a16:creationId xmlns:a16="http://schemas.microsoft.com/office/drawing/2014/main" id="{E7E01312-7F88-D7C9-3228-7674A8AE1A2B}"/>
                </a:ext>
              </a:extLst>
            </p:cNvPr>
            <p:cNvSpPr txBox="1"/>
            <p:nvPr/>
          </p:nvSpPr>
          <p:spPr>
            <a:xfrm>
              <a:off x="0" y="-57150"/>
              <a:ext cx="820955" cy="259924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sp>
        <p:nvSpPr>
          <p:cNvPr id="50" name="TextBox 22">
            <a:extLst>
              <a:ext uri="{FF2B5EF4-FFF2-40B4-BE49-F238E27FC236}">
                <a16:creationId xmlns:a16="http://schemas.microsoft.com/office/drawing/2014/main" id="{F2C63E15-583F-B662-8712-D1FF2C300BD3}"/>
              </a:ext>
            </a:extLst>
          </p:cNvPr>
          <p:cNvSpPr txBox="1"/>
          <p:nvPr/>
        </p:nvSpPr>
        <p:spPr>
          <a:xfrm>
            <a:off x="-216385" y="181384"/>
            <a:ext cx="1993253" cy="141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7"/>
              </a:lnSpc>
            </a:pPr>
            <a:r>
              <a:rPr lang="en-US" sz="1067">
                <a:solidFill>
                  <a:srgbClr val="F9F9F9"/>
                </a:solidFill>
                <a:latin typeface="Helios Extended Bold"/>
              </a:rPr>
              <a:t>INTRODUZIONE</a:t>
            </a:r>
          </a:p>
        </p:txBody>
      </p:sp>
      <p:sp>
        <p:nvSpPr>
          <p:cNvPr id="51" name="TextBox 23">
            <a:extLst>
              <a:ext uri="{FF2B5EF4-FFF2-40B4-BE49-F238E27FC236}">
                <a16:creationId xmlns:a16="http://schemas.microsoft.com/office/drawing/2014/main" id="{0C07032E-956E-F40D-FF9B-80C2E83C4DB1}"/>
              </a:ext>
            </a:extLst>
          </p:cNvPr>
          <p:cNvSpPr txBox="1"/>
          <p:nvPr/>
        </p:nvSpPr>
        <p:spPr>
          <a:xfrm>
            <a:off x="1776868" y="181384"/>
            <a:ext cx="1993253" cy="141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7"/>
              </a:lnSpc>
            </a:pPr>
            <a:r>
              <a:rPr lang="en-US" sz="1067">
                <a:solidFill>
                  <a:srgbClr val="F9F9F9"/>
                </a:solidFill>
                <a:latin typeface="Helios Extended Bold"/>
              </a:rPr>
              <a:t>METODOLOGIA</a:t>
            </a:r>
          </a:p>
        </p:txBody>
      </p:sp>
      <p:sp>
        <p:nvSpPr>
          <p:cNvPr id="52" name="TextBox 24">
            <a:extLst>
              <a:ext uri="{FF2B5EF4-FFF2-40B4-BE49-F238E27FC236}">
                <a16:creationId xmlns:a16="http://schemas.microsoft.com/office/drawing/2014/main" id="{7BEADB0B-BAD4-1313-0FF2-EDFD8D357488}"/>
              </a:ext>
            </a:extLst>
          </p:cNvPr>
          <p:cNvSpPr txBox="1"/>
          <p:nvPr/>
        </p:nvSpPr>
        <p:spPr>
          <a:xfrm>
            <a:off x="3907146" y="181384"/>
            <a:ext cx="1993253" cy="141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7"/>
              </a:lnSpc>
            </a:pPr>
            <a:r>
              <a:rPr lang="en-US" sz="1067">
                <a:solidFill>
                  <a:srgbClr val="F9F9F9"/>
                </a:solidFill>
                <a:latin typeface="Helios Extended Bold"/>
              </a:rPr>
              <a:t>DATASET</a:t>
            </a:r>
          </a:p>
        </p:txBody>
      </p:sp>
      <p:sp>
        <p:nvSpPr>
          <p:cNvPr id="53" name="TextBox 25">
            <a:extLst>
              <a:ext uri="{FF2B5EF4-FFF2-40B4-BE49-F238E27FC236}">
                <a16:creationId xmlns:a16="http://schemas.microsoft.com/office/drawing/2014/main" id="{BF8CC208-C292-35FD-89AE-B4DA65CEC441}"/>
              </a:ext>
            </a:extLst>
          </p:cNvPr>
          <p:cNvSpPr txBox="1"/>
          <p:nvPr/>
        </p:nvSpPr>
        <p:spPr>
          <a:xfrm>
            <a:off x="5641930" y="181384"/>
            <a:ext cx="1993253" cy="141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7"/>
              </a:lnSpc>
            </a:pPr>
            <a:r>
              <a:rPr lang="en-US" sz="1067">
                <a:solidFill>
                  <a:srgbClr val="F9F9F9"/>
                </a:solidFill>
                <a:latin typeface="Helios Extended Bold"/>
              </a:rPr>
              <a:t>EDA</a:t>
            </a:r>
          </a:p>
        </p:txBody>
      </p:sp>
      <p:sp>
        <p:nvSpPr>
          <p:cNvPr id="54" name="TextBox 26">
            <a:extLst>
              <a:ext uri="{FF2B5EF4-FFF2-40B4-BE49-F238E27FC236}">
                <a16:creationId xmlns:a16="http://schemas.microsoft.com/office/drawing/2014/main" id="{1A2D042C-5FC9-EDAF-7430-1E236A645E72}"/>
              </a:ext>
            </a:extLst>
          </p:cNvPr>
          <p:cNvSpPr txBox="1"/>
          <p:nvPr/>
        </p:nvSpPr>
        <p:spPr>
          <a:xfrm>
            <a:off x="7409942" y="116125"/>
            <a:ext cx="1993253" cy="282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7"/>
              </a:lnSpc>
            </a:pPr>
            <a:r>
              <a:rPr lang="en-US" sz="1067">
                <a:solidFill>
                  <a:srgbClr val="F9F9F9"/>
                </a:solidFill>
                <a:latin typeface="Helios Extended Bold"/>
              </a:rPr>
              <a:t>PROTOCOLLO SPERIMENTALE</a:t>
            </a:r>
          </a:p>
        </p:txBody>
      </p:sp>
      <p:sp>
        <p:nvSpPr>
          <p:cNvPr id="55" name="TextBox 27">
            <a:extLst>
              <a:ext uri="{FF2B5EF4-FFF2-40B4-BE49-F238E27FC236}">
                <a16:creationId xmlns:a16="http://schemas.microsoft.com/office/drawing/2014/main" id="{D830E9D6-F805-44BB-2530-3356DFC49DAE}"/>
              </a:ext>
            </a:extLst>
          </p:cNvPr>
          <p:cNvSpPr txBox="1"/>
          <p:nvPr/>
        </p:nvSpPr>
        <p:spPr>
          <a:xfrm>
            <a:off x="9542894" y="182782"/>
            <a:ext cx="831814" cy="141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7"/>
              </a:lnSpc>
              <a:spcBef>
                <a:spcPct val="0"/>
              </a:spcBef>
            </a:pPr>
            <a:r>
              <a:rPr lang="en-US" sz="1067">
                <a:solidFill>
                  <a:srgbClr val="F9F9F9"/>
                </a:solidFill>
                <a:latin typeface="Helios Extended Bold"/>
              </a:rPr>
              <a:t>RISULTATI</a:t>
            </a:r>
          </a:p>
        </p:txBody>
      </p:sp>
      <p:sp>
        <p:nvSpPr>
          <p:cNvPr id="56" name="TextBox 28">
            <a:extLst>
              <a:ext uri="{FF2B5EF4-FFF2-40B4-BE49-F238E27FC236}">
                <a16:creationId xmlns:a16="http://schemas.microsoft.com/office/drawing/2014/main" id="{00C7A244-754D-77F7-8648-3E9E1116115E}"/>
              </a:ext>
            </a:extLst>
          </p:cNvPr>
          <p:cNvSpPr txBox="1"/>
          <p:nvPr/>
        </p:nvSpPr>
        <p:spPr>
          <a:xfrm>
            <a:off x="10912737" y="182782"/>
            <a:ext cx="1186927" cy="141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7"/>
              </a:lnSpc>
              <a:spcBef>
                <a:spcPct val="0"/>
              </a:spcBef>
            </a:pPr>
            <a:r>
              <a:rPr lang="en-US" sz="1067">
                <a:solidFill>
                  <a:srgbClr val="F9F9F9"/>
                </a:solidFill>
                <a:latin typeface="Helios Extended Bold"/>
              </a:rPr>
              <a:t>CONCLUSIONI</a:t>
            </a:r>
          </a:p>
        </p:txBody>
      </p:sp>
      <p:grpSp>
        <p:nvGrpSpPr>
          <p:cNvPr id="57" name="Group 8">
            <a:extLst>
              <a:ext uri="{FF2B5EF4-FFF2-40B4-BE49-F238E27FC236}">
                <a16:creationId xmlns:a16="http://schemas.microsoft.com/office/drawing/2014/main" id="{6E52540E-02AC-E766-8442-6343BBDF1E2B}"/>
              </a:ext>
            </a:extLst>
          </p:cNvPr>
          <p:cNvGrpSpPr/>
          <p:nvPr/>
        </p:nvGrpSpPr>
        <p:grpSpPr>
          <a:xfrm>
            <a:off x="1" y="0"/>
            <a:ext cx="12192000" cy="513272"/>
            <a:chOff x="0" y="0"/>
            <a:chExt cx="4231842" cy="202774"/>
          </a:xfrm>
        </p:grpSpPr>
        <p:sp>
          <p:nvSpPr>
            <p:cNvPr id="58" name="Freeform 9">
              <a:extLst>
                <a:ext uri="{FF2B5EF4-FFF2-40B4-BE49-F238E27FC236}">
                  <a16:creationId xmlns:a16="http://schemas.microsoft.com/office/drawing/2014/main" id="{625A8144-FA2D-7A4D-CC71-ADDD728850BE}"/>
                </a:ext>
              </a:extLst>
            </p:cNvPr>
            <p:cNvSpPr/>
            <p:nvPr/>
          </p:nvSpPr>
          <p:spPr>
            <a:xfrm>
              <a:off x="0" y="0"/>
              <a:ext cx="4231842" cy="202774"/>
            </a:xfrm>
            <a:custGeom>
              <a:avLst/>
              <a:gdLst/>
              <a:ahLst/>
              <a:cxnLst/>
              <a:rect l="l" t="t" r="r" b="b"/>
              <a:pathLst>
                <a:path w="4231842" h="202774">
                  <a:moveTo>
                    <a:pt x="0" y="0"/>
                  </a:moveTo>
                  <a:lnTo>
                    <a:pt x="4231842" y="0"/>
                  </a:lnTo>
                  <a:lnTo>
                    <a:pt x="4231842" y="202774"/>
                  </a:lnTo>
                  <a:lnTo>
                    <a:pt x="0" y="20277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it-IT" sz="1200" dirty="0"/>
            </a:p>
          </p:txBody>
        </p:sp>
        <p:sp>
          <p:nvSpPr>
            <p:cNvPr id="59" name="TextBox 10">
              <a:extLst>
                <a:ext uri="{FF2B5EF4-FFF2-40B4-BE49-F238E27FC236}">
                  <a16:creationId xmlns:a16="http://schemas.microsoft.com/office/drawing/2014/main" id="{CDDAC915-52D0-A285-49E4-99A5C5D13CC6}"/>
                </a:ext>
              </a:extLst>
            </p:cNvPr>
            <p:cNvSpPr txBox="1"/>
            <p:nvPr/>
          </p:nvSpPr>
          <p:spPr>
            <a:xfrm>
              <a:off x="0" y="9525"/>
              <a:ext cx="4231842" cy="193249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067"/>
                </a:lnSpc>
                <a:spcBef>
                  <a:spcPct val="0"/>
                </a:spcBef>
              </a:pPr>
              <a:endParaRPr sz="1200"/>
            </a:p>
          </p:txBody>
        </p:sp>
      </p:grpSp>
      <p:grpSp>
        <p:nvGrpSpPr>
          <p:cNvPr id="60" name="Group 11">
            <a:extLst>
              <a:ext uri="{FF2B5EF4-FFF2-40B4-BE49-F238E27FC236}">
                <a16:creationId xmlns:a16="http://schemas.microsoft.com/office/drawing/2014/main" id="{87D5D084-1CF7-76D5-20F6-6ED6607B4BAF}"/>
              </a:ext>
            </a:extLst>
          </p:cNvPr>
          <p:cNvGrpSpPr/>
          <p:nvPr/>
        </p:nvGrpSpPr>
        <p:grpSpPr>
          <a:xfrm>
            <a:off x="6263739" y="-4720"/>
            <a:ext cx="1913893" cy="513272"/>
            <a:chOff x="0" y="0"/>
            <a:chExt cx="584750" cy="202774"/>
          </a:xfrm>
          <a:solidFill>
            <a:srgbClr val="1E6B81"/>
          </a:solidFill>
        </p:grpSpPr>
        <p:sp>
          <p:nvSpPr>
            <p:cNvPr id="61" name="Freeform 12">
              <a:extLst>
                <a:ext uri="{FF2B5EF4-FFF2-40B4-BE49-F238E27FC236}">
                  <a16:creationId xmlns:a16="http://schemas.microsoft.com/office/drawing/2014/main" id="{850FD68A-5626-A85B-76D5-72914058D02E}"/>
                </a:ext>
              </a:extLst>
            </p:cNvPr>
            <p:cNvSpPr/>
            <p:nvPr/>
          </p:nvSpPr>
          <p:spPr>
            <a:xfrm>
              <a:off x="0" y="0"/>
              <a:ext cx="584750" cy="202774"/>
            </a:xfrm>
            <a:custGeom>
              <a:avLst/>
              <a:gdLst/>
              <a:ahLst/>
              <a:cxnLst/>
              <a:rect l="l" t="t" r="r" b="b"/>
              <a:pathLst>
                <a:path w="584750" h="202774">
                  <a:moveTo>
                    <a:pt x="0" y="0"/>
                  </a:moveTo>
                  <a:lnTo>
                    <a:pt x="584750" y="0"/>
                  </a:lnTo>
                  <a:lnTo>
                    <a:pt x="584750" y="202774"/>
                  </a:lnTo>
                  <a:lnTo>
                    <a:pt x="0" y="202774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it-IT" sz="1200"/>
            </a:p>
          </p:txBody>
        </p:sp>
        <p:sp>
          <p:nvSpPr>
            <p:cNvPr id="62" name="TextBox 13">
              <a:extLst>
                <a:ext uri="{FF2B5EF4-FFF2-40B4-BE49-F238E27FC236}">
                  <a16:creationId xmlns:a16="http://schemas.microsoft.com/office/drawing/2014/main" id="{DFCBCADC-EDC7-8E7A-7B41-579F3DD083ED}"/>
                </a:ext>
              </a:extLst>
            </p:cNvPr>
            <p:cNvSpPr txBox="1"/>
            <p:nvPr/>
          </p:nvSpPr>
          <p:spPr>
            <a:xfrm>
              <a:off x="0" y="-57150"/>
              <a:ext cx="584750" cy="259924"/>
            </a:xfrm>
            <a:prstGeom prst="rect">
              <a:avLst/>
            </a:prstGeom>
            <a:grpFill/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sp>
        <p:nvSpPr>
          <p:cNvPr id="63" name="TextBox 16">
            <a:extLst>
              <a:ext uri="{FF2B5EF4-FFF2-40B4-BE49-F238E27FC236}">
                <a16:creationId xmlns:a16="http://schemas.microsoft.com/office/drawing/2014/main" id="{2F2E6D86-0B7A-64DA-66A4-77BD71309167}"/>
              </a:ext>
            </a:extLst>
          </p:cNvPr>
          <p:cNvSpPr txBox="1"/>
          <p:nvPr/>
        </p:nvSpPr>
        <p:spPr>
          <a:xfrm>
            <a:off x="-216385" y="181384"/>
            <a:ext cx="1993253" cy="141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7"/>
              </a:lnSpc>
            </a:pPr>
            <a:r>
              <a:rPr lang="en-US" sz="1067">
                <a:solidFill>
                  <a:srgbClr val="F9F9F9"/>
                </a:solidFill>
                <a:latin typeface="Helios Extended Bold"/>
              </a:rPr>
              <a:t>INTRODUZIONE</a:t>
            </a:r>
          </a:p>
        </p:txBody>
      </p:sp>
      <p:sp>
        <p:nvSpPr>
          <p:cNvPr id="64" name="TextBox 17">
            <a:extLst>
              <a:ext uri="{FF2B5EF4-FFF2-40B4-BE49-F238E27FC236}">
                <a16:creationId xmlns:a16="http://schemas.microsoft.com/office/drawing/2014/main" id="{F60ABD5A-891D-3409-ADF8-8B9A69FB456D}"/>
              </a:ext>
            </a:extLst>
          </p:cNvPr>
          <p:cNvSpPr txBox="1"/>
          <p:nvPr/>
        </p:nvSpPr>
        <p:spPr>
          <a:xfrm>
            <a:off x="1776868" y="181384"/>
            <a:ext cx="1993253" cy="141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7"/>
              </a:lnSpc>
            </a:pPr>
            <a:r>
              <a:rPr lang="en-US" sz="1067" dirty="0">
                <a:solidFill>
                  <a:srgbClr val="F9F9F9"/>
                </a:solidFill>
                <a:latin typeface="Helios Extended Bold"/>
              </a:rPr>
              <a:t>STATO DELL’ARTE</a:t>
            </a:r>
          </a:p>
        </p:txBody>
      </p:sp>
      <p:sp>
        <p:nvSpPr>
          <p:cNvPr id="65" name="TextBox 18">
            <a:extLst>
              <a:ext uri="{FF2B5EF4-FFF2-40B4-BE49-F238E27FC236}">
                <a16:creationId xmlns:a16="http://schemas.microsoft.com/office/drawing/2014/main" id="{4AE769A0-0E69-38D6-8CFF-3CB8F1AEA152}"/>
              </a:ext>
            </a:extLst>
          </p:cNvPr>
          <p:cNvSpPr txBox="1"/>
          <p:nvPr/>
        </p:nvSpPr>
        <p:spPr>
          <a:xfrm>
            <a:off x="3907146" y="181384"/>
            <a:ext cx="1993253" cy="141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7"/>
              </a:lnSpc>
            </a:pPr>
            <a:r>
              <a:rPr lang="en-US" sz="1067" dirty="0">
                <a:solidFill>
                  <a:srgbClr val="F9F9F9"/>
                </a:solidFill>
                <a:latin typeface="Helios Extended Bold"/>
              </a:rPr>
              <a:t>MATERIALE E METODI</a:t>
            </a:r>
          </a:p>
        </p:txBody>
      </p:sp>
      <p:sp>
        <p:nvSpPr>
          <p:cNvPr id="66" name="TextBox 19">
            <a:extLst>
              <a:ext uri="{FF2B5EF4-FFF2-40B4-BE49-F238E27FC236}">
                <a16:creationId xmlns:a16="http://schemas.microsoft.com/office/drawing/2014/main" id="{C60645FD-961C-F61D-FF63-53FE0AD74C4B}"/>
              </a:ext>
            </a:extLst>
          </p:cNvPr>
          <p:cNvSpPr txBox="1"/>
          <p:nvPr/>
        </p:nvSpPr>
        <p:spPr>
          <a:xfrm>
            <a:off x="6216827" y="181384"/>
            <a:ext cx="1993253" cy="141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7"/>
              </a:lnSpc>
            </a:pPr>
            <a:r>
              <a:rPr lang="en-US" sz="1067" dirty="0">
                <a:solidFill>
                  <a:srgbClr val="F9F9F9"/>
                </a:solidFill>
                <a:latin typeface="Helios Extended Bold"/>
              </a:rPr>
              <a:t>IMPLEMENTAZIONE</a:t>
            </a:r>
          </a:p>
        </p:txBody>
      </p:sp>
      <p:sp>
        <p:nvSpPr>
          <p:cNvPr id="67" name="TextBox 25">
            <a:extLst>
              <a:ext uri="{FF2B5EF4-FFF2-40B4-BE49-F238E27FC236}">
                <a16:creationId xmlns:a16="http://schemas.microsoft.com/office/drawing/2014/main" id="{98C62BF1-9DB1-163C-6D86-EC7085C03711}"/>
              </a:ext>
            </a:extLst>
          </p:cNvPr>
          <p:cNvSpPr txBox="1"/>
          <p:nvPr/>
        </p:nvSpPr>
        <p:spPr>
          <a:xfrm>
            <a:off x="8953319" y="183298"/>
            <a:ext cx="831814" cy="141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7"/>
              </a:lnSpc>
              <a:spcBef>
                <a:spcPct val="0"/>
              </a:spcBef>
            </a:pPr>
            <a:r>
              <a:rPr lang="en-US" sz="1067" dirty="0">
                <a:solidFill>
                  <a:srgbClr val="F9F9F9"/>
                </a:solidFill>
                <a:latin typeface="Helios Extended Bold"/>
              </a:rPr>
              <a:t>RISULTATI</a:t>
            </a:r>
          </a:p>
        </p:txBody>
      </p:sp>
      <p:sp>
        <p:nvSpPr>
          <p:cNvPr id="68" name="TextBox 26">
            <a:extLst>
              <a:ext uri="{FF2B5EF4-FFF2-40B4-BE49-F238E27FC236}">
                <a16:creationId xmlns:a16="http://schemas.microsoft.com/office/drawing/2014/main" id="{56A3C59B-1754-CB09-5AF8-998A34E75826}"/>
              </a:ext>
            </a:extLst>
          </p:cNvPr>
          <p:cNvSpPr txBox="1"/>
          <p:nvPr/>
        </p:nvSpPr>
        <p:spPr>
          <a:xfrm>
            <a:off x="10568277" y="208091"/>
            <a:ext cx="1186927" cy="141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7"/>
              </a:lnSpc>
              <a:spcBef>
                <a:spcPct val="0"/>
              </a:spcBef>
            </a:pPr>
            <a:r>
              <a:rPr lang="en-US" sz="1067" dirty="0">
                <a:solidFill>
                  <a:srgbClr val="F9F9F9"/>
                </a:solidFill>
                <a:latin typeface="Helios Extended Bold"/>
              </a:rPr>
              <a:t>CONCLUSIONI</a:t>
            </a: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D0829397-D819-6F4A-FB92-6463253DDB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2474" y="1277534"/>
            <a:ext cx="4702642" cy="1388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indent="0" algn="just" fontAlgn="base">
              <a:lnSpc>
                <a:spcPts val="168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it-IT" sz="1200" dirty="0"/>
              <a:t>In questa sezione, si esplora come calcolare e analizzare le correlazioni statistiche tra i punteggi generati dal modello GPT e i punteggi attribuiti dagli esseri umani nei dialoghi valutati. L’obiettivo è determinare se le risposte fornite dal modello siano in linea con le valutazioni umane, cercando di quantificare l’affinità tra i giudizi e fornire una metrica che aiuti a validare il comportamento del bot</a:t>
            </a:r>
            <a:endParaRPr lang="it-IT" altLang="it-IT" sz="1200" dirty="0">
              <a:solidFill>
                <a:srgbClr val="202020"/>
              </a:solidFill>
              <a:latin typeface="Poppins"/>
            </a:endParaRPr>
          </a:p>
        </p:txBody>
      </p:sp>
      <p:pic>
        <p:nvPicPr>
          <p:cNvPr id="4098" name="Picture 2" descr="Correlation - Wikipedia">
            <a:extLst>
              <a:ext uri="{FF2B5EF4-FFF2-40B4-BE49-F238E27FC236}">
                <a16:creationId xmlns:a16="http://schemas.microsoft.com/office/drawing/2014/main" id="{850431A2-E6D8-3133-ADA0-257B8F6687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41" t="-70" r="30285" b="4228"/>
          <a:stretch/>
        </p:blipFill>
        <p:spPr bwMode="auto">
          <a:xfrm>
            <a:off x="6653116" y="2774334"/>
            <a:ext cx="4398922" cy="3641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01839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9"/>
          <p:cNvSpPr txBox="1"/>
          <p:nvPr/>
        </p:nvSpPr>
        <p:spPr>
          <a:xfrm>
            <a:off x="4264252" y="666088"/>
            <a:ext cx="5731700" cy="6027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66"/>
              </a:lnSpc>
              <a:spcBef>
                <a:spcPct val="0"/>
              </a:spcBef>
            </a:pPr>
            <a:r>
              <a:rPr lang="en-US" sz="4666" b="1" dirty="0">
                <a:solidFill>
                  <a:srgbClr val="000000"/>
                </a:solidFill>
                <a:latin typeface="Helios Extended Bold"/>
              </a:rPr>
              <a:t>RISULTATI</a:t>
            </a:r>
          </a:p>
        </p:txBody>
      </p:sp>
      <p:pic>
        <p:nvPicPr>
          <p:cNvPr id="31" name="Immagine 30">
            <a:extLst>
              <a:ext uri="{FF2B5EF4-FFF2-40B4-BE49-F238E27FC236}">
                <a16:creationId xmlns:a16="http://schemas.microsoft.com/office/drawing/2014/main" id="{7800F84D-674D-6DCB-9889-4C0ABA1249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1263" y="1268817"/>
            <a:ext cx="9349470" cy="4688391"/>
          </a:xfrm>
          <a:prstGeom prst="rect">
            <a:avLst/>
          </a:prstGeom>
        </p:spPr>
      </p:pic>
      <p:grpSp>
        <p:nvGrpSpPr>
          <p:cNvPr id="32" name="Group 5">
            <a:extLst>
              <a:ext uri="{FF2B5EF4-FFF2-40B4-BE49-F238E27FC236}">
                <a16:creationId xmlns:a16="http://schemas.microsoft.com/office/drawing/2014/main" id="{40C317FC-A541-ED09-0B5A-AA8D74C11366}"/>
              </a:ext>
            </a:extLst>
          </p:cNvPr>
          <p:cNvGrpSpPr/>
          <p:nvPr/>
        </p:nvGrpSpPr>
        <p:grpSpPr>
          <a:xfrm>
            <a:off x="0" y="0"/>
            <a:ext cx="12192000" cy="513272"/>
            <a:chOff x="0" y="0"/>
            <a:chExt cx="4816593" cy="202774"/>
          </a:xfrm>
        </p:grpSpPr>
        <p:sp>
          <p:nvSpPr>
            <p:cNvPr id="33" name="Freeform 6">
              <a:extLst>
                <a:ext uri="{FF2B5EF4-FFF2-40B4-BE49-F238E27FC236}">
                  <a16:creationId xmlns:a16="http://schemas.microsoft.com/office/drawing/2014/main" id="{8C1B2374-777F-2863-14DE-F70B22782635}"/>
                </a:ext>
              </a:extLst>
            </p:cNvPr>
            <p:cNvSpPr/>
            <p:nvPr/>
          </p:nvSpPr>
          <p:spPr>
            <a:xfrm>
              <a:off x="0" y="0"/>
              <a:ext cx="4816592" cy="202774"/>
            </a:xfrm>
            <a:custGeom>
              <a:avLst/>
              <a:gdLst/>
              <a:ahLst/>
              <a:cxnLst/>
              <a:rect l="l" t="t" r="r" b="b"/>
              <a:pathLst>
                <a:path w="4816592" h="202774">
                  <a:moveTo>
                    <a:pt x="0" y="0"/>
                  </a:moveTo>
                  <a:lnTo>
                    <a:pt x="4816592" y="0"/>
                  </a:lnTo>
                  <a:lnTo>
                    <a:pt x="4816592" y="202774"/>
                  </a:lnTo>
                  <a:lnTo>
                    <a:pt x="0" y="20277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it-IT" sz="1200"/>
            </a:p>
          </p:txBody>
        </p:sp>
        <p:sp>
          <p:nvSpPr>
            <p:cNvPr id="34" name="TextBox 7">
              <a:extLst>
                <a:ext uri="{FF2B5EF4-FFF2-40B4-BE49-F238E27FC236}">
                  <a16:creationId xmlns:a16="http://schemas.microsoft.com/office/drawing/2014/main" id="{81E41FDC-47F3-54E9-F5D9-D3AA92482427}"/>
                </a:ext>
              </a:extLst>
            </p:cNvPr>
            <p:cNvSpPr txBox="1"/>
            <p:nvPr/>
          </p:nvSpPr>
          <p:spPr>
            <a:xfrm>
              <a:off x="0" y="9525"/>
              <a:ext cx="4816593" cy="193249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067"/>
                </a:lnSpc>
                <a:spcBef>
                  <a:spcPct val="0"/>
                </a:spcBef>
              </a:pPr>
              <a:endParaRPr sz="1200"/>
            </a:p>
          </p:txBody>
        </p:sp>
      </p:grpSp>
      <p:grpSp>
        <p:nvGrpSpPr>
          <p:cNvPr id="35" name="Group 8">
            <a:extLst>
              <a:ext uri="{FF2B5EF4-FFF2-40B4-BE49-F238E27FC236}">
                <a16:creationId xmlns:a16="http://schemas.microsoft.com/office/drawing/2014/main" id="{81149E23-04C9-812D-C2CF-69EF2D1DD003}"/>
              </a:ext>
            </a:extLst>
          </p:cNvPr>
          <p:cNvGrpSpPr/>
          <p:nvPr/>
        </p:nvGrpSpPr>
        <p:grpSpPr>
          <a:xfrm>
            <a:off x="1689403" y="-1398"/>
            <a:ext cx="2078043" cy="513272"/>
            <a:chOff x="0" y="0"/>
            <a:chExt cx="820955" cy="202774"/>
          </a:xfrm>
        </p:grpSpPr>
        <p:sp>
          <p:nvSpPr>
            <p:cNvPr id="36" name="Freeform 9">
              <a:extLst>
                <a:ext uri="{FF2B5EF4-FFF2-40B4-BE49-F238E27FC236}">
                  <a16:creationId xmlns:a16="http://schemas.microsoft.com/office/drawing/2014/main" id="{8D208240-7181-16B0-6FDB-91E4DAF784EE}"/>
                </a:ext>
              </a:extLst>
            </p:cNvPr>
            <p:cNvSpPr/>
            <p:nvPr/>
          </p:nvSpPr>
          <p:spPr>
            <a:xfrm>
              <a:off x="0" y="0"/>
              <a:ext cx="820955" cy="202774"/>
            </a:xfrm>
            <a:custGeom>
              <a:avLst/>
              <a:gdLst/>
              <a:ahLst/>
              <a:cxnLst/>
              <a:rect l="l" t="t" r="r" b="b"/>
              <a:pathLst>
                <a:path w="820955" h="202774">
                  <a:moveTo>
                    <a:pt x="0" y="0"/>
                  </a:moveTo>
                  <a:lnTo>
                    <a:pt x="820955" y="0"/>
                  </a:lnTo>
                  <a:lnTo>
                    <a:pt x="820955" y="202774"/>
                  </a:lnTo>
                  <a:lnTo>
                    <a:pt x="0" y="202774"/>
                  </a:lnTo>
                  <a:close/>
                </a:path>
              </a:pathLst>
            </a:custGeom>
            <a:solidFill>
              <a:srgbClr val="A97658"/>
            </a:solidFill>
          </p:spPr>
          <p:txBody>
            <a:bodyPr/>
            <a:lstStyle/>
            <a:p>
              <a:endParaRPr lang="it-IT" sz="1200"/>
            </a:p>
          </p:txBody>
        </p:sp>
        <p:sp>
          <p:nvSpPr>
            <p:cNvPr id="37" name="TextBox 10">
              <a:extLst>
                <a:ext uri="{FF2B5EF4-FFF2-40B4-BE49-F238E27FC236}">
                  <a16:creationId xmlns:a16="http://schemas.microsoft.com/office/drawing/2014/main" id="{FDFE0324-1610-3A18-B95C-9B9F9CA90647}"/>
                </a:ext>
              </a:extLst>
            </p:cNvPr>
            <p:cNvSpPr txBox="1"/>
            <p:nvPr/>
          </p:nvSpPr>
          <p:spPr>
            <a:xfrm>
              <a:off x="0" y="-57150"/>
              <a:ext cx="820955" cy="259924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sp>
        <p:nvSpPr>
          <p:cNvPr id="38" name="TextBox 22">
            <a:extLst>
              <a:ext uri="{FF2B5EF4-FFF2-40B4-BE49-F238E27FC236}">
                <a16:creationId xmlns:a16="http://schemas.microsoft.com/office/drawing/2014/main" id="{77B9B239-79C5-C5AA-E14D-07E449B357D4}"/>
              </a:ext>
            </a:extLst>
          </p:cNvPr>
          <p:cNvSpPr txBox="1"/>
          <p:nvPr/>
        </p:nvSpPr>
        <p:spPr>
          <a:xfrm>
            <a:off x="-216385" y="181384"/>
            <a:ext cx="1993253" cy="141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7"/>
              </a:lnSpc>
            </a:pPr>
            <a:r>
              <a:rPr lang="en-US" sz="1067">
                <a:solidFill>
                  <a:srgbClr val="F9F9F9"/>
                </a:solidFill>
                <a:latin typeface="Helios Extended Bold"/>
              </a:rPr>
              <a:t>INTRODUZIONE</a:t>
            </a:r>
          </a:p>
        </p:txBody>
      </p:sp>
      <p:sp>
        <p:nvSpPr>
          <p:cNvPr id="39" name="TextBox 23">
            <a:extLst>
              <a:ext uri="{FF2B5EF4-FFF2-40B4-BE49-F238E27FC236}">
                <a16:creationId xmlns:a16="http://schemas.microsoft.com/office/drawing/2014/main" id="{BC62DE93-5C25-C272-565F-2D7CFE2BE418}"/>
              </a:ext>
            </a:extLst>
          </p:cNvPr>
          <p:cNvSpPr txBox="1"/>
          <p:nvPr/>
        </p:nvSpPr>
        <p:spPr>
          <a:xfrm>
            <a:off x="1776868" y="181384"/>
            <a:ext cx="1993253" cy="141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7"/>
              </a:lnSpc>
            </a:pPr>
            <a:r>
              <a:rPr lang="en-US" sz="1067">
                <a:solidFill>
                  <a:srgbClr val="F9F9F9"/>
                </a:solidFill>
                <a:latin typeface="Helios Extended Bold"/>
              </a:rPr>
              <a:t>METODOLOGIA</a:t>
            </a:r>
          </a:p>
        </p:txBody>
      </p:sp>
      <p:sp>
        <p:nvSpPr>
          <p:cNvPr id="40" name="TextBox 24">
            <a:extLst>
              <a:ext uri="{FF2B5EF4-FFF2-40B4-BE49-F238E27FC236}">
                <a16:creationId xmlns:a16="http://schemas.microsoft.com/office/drawing/2014/main" id="{E146390C-4A66-2C8E-46FA-6B6478BA2180}"/>
              </a:ext>
            </a:extLst>
          </p:cNvPr>
          <p:cNvSpPr txBox="1"/>
          <p:nvPr/>
        </p:nvSpPr>
        <p:spPr>
          <a:xfrm>
            <a:off x="3907146" y="181384"/>
            <a:ext cx="1993253" cy="141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7"/>
              </a:lnSpc>
            </a:pPr>
            <a:r>
              <a:rPr lang="en-US" sz="1067">
                <a:solidFill>
                  <a:srgbClr val="F9F9F9"/>
                </a:solidFill>
                <a:latin typeface="Helios Extended Bold"/>
              </a:rPr>
              <a:t>DATASET</a:t>
            </a:r>
          </a:p>
        </p:txBody>
      </p:sp>
      <p:sp>
        <p:nvSpPr>
          <p:cNvPr id="41" name="TextBox 25">
            <a:extLst>
              <a:ext uri="{FF2B5EF4-FFF2-40B4-BE49-F238E27FC236}">
                <a16:creationId xmlns:a16="http://schemas.microsoft.com/office/drawing/2014/main" id="{B782F9E6-9170-D6AB-2737-EA18E3674DF2}"/>
              </a:ext>
            </a:extLst>
          </p:cNvPr>
          <p:cNvSpPr txBox="1"/>
          <p:nvPr/>
        </p:nvSpPr>
        <p:spPr>
          <a:xfrm>
            <a:off x="5641930" y="181384"/>
            <a:ext cx="1993253" cy="141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7"/>
              </a:lnSpc>
            </a:pPr>
            <a:r>
              <a:rPr lang="en-US" sz="1067">
                <a:solidFill>
                  <a:srgbClr val="F9F9F9"/>
                </a:solidFill>
                <a:latin typeface="Helios Extended Bold"/>
              </a:rPr>
              <a:t>EDA</a:t>
            </a:r>
          </a:p>
        </p:txBody>
      </p:sp>
      <p:sp>
        <p:nvSpPr>
          <p:cNvPr id="42" name="TextBox 26">
            <a:extLst>
              <a:ext uri="{FF2B5EF4-FFF2-40B4-BE49-F238E27FC236}">
                <a16:creationId xmlns:a16="http://schemas.microsoft.com/office/drawing/2014/main" id="{A5C51DD3-BEEE-E2A2-A072-34E4E96C697A}"/>
              </a:ext>
            </a:extLst>
          </p:cNvPr>
          <p:cNvSpPr txBox="1"/>
          <p:nvPr/>
        </p:nvSpPr>
        <p:spPr>
          <a:xfrm>
            <a:off x="7409942" y="116125"/>
            <a:ext cx="1993253" cy="282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7"/>
              </a:lnSpc>
            </a:pPr>
            <a:r>
              <a:rPr lang="en-US" sz="1067">
                <a:solidFill>
                  <a:srgbClr val="F9F9F9"/>
                </a:solidFill>
                <a:latin typeface="Helios Extended Bold"/>
              </a:rPr>
              <a:t>PROTOCOLLO SPERIMENTALE</a:t>
            </a:r>
          </a:p>
        </p:txBody>
      </p:sp>
      <p:sp>
        <p:nvSpPr>
          <p:cNvPr id="43" name="TextBox 27">
            <a:extLst>
              <a:ext uri="{FF2B5EF4-FFF2-40B4-BE49-F238E27FC236}">
                <a16:creationId xmlns:a16="http://schemas.microsoft.com/office/drawing/2014/main" id="{1B20B80A-C014-AC99-1B81-2A3F2731F5CA}"/>
              </a:ext>
            </a:extLst>
          </p:cNvPr>
          <p:cNvSpPr txBox="1"/>
          <p:nvPr/>
        </p:nvSpPr>
        <p:spPr>
          <a:xfrm>
            <a:off x="9542894" y="182782"/>
            <a:ext cx="831814" cy="141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7"/>
              </a:lnSpc>
              <a:spcBef>
                <a:spcPct val="0"/>
              </a:spcBef>
            </a:pPr>
            <a:r>
              <a:rPr lang="en-US" sz="1067">
                <a:solidFill>
                  <a:srgbClr val="F9F9F9"/>
                </a:solidFill>
                <a:latin typeface="Helios Extended Bold"/>
              </a:rPr>
              <a:t>RISULTATI</a:t>
            </a:r>
          </a:p>
        </p:txBody>
      </p:sp>
      <p:sp>
        <p:nvSpPr>
          <p:cNvPr id="44" name="TextBox 28">
            <a:extLst>
              <a:ext uri="{FF2B5EF4-FFF2-40B4-BE49-F238E27FC236}">
                <a16:creationId xmlns:a16="http://schemas.microsoft.com/office/drawing/2014/main" id="{6D6A00FB-4F4A-572D-5B5B-70E175F0568E}"/>
              </a:ext>
            </a:extLst>
          </p:cNvPr>
          <p:cNvSpPr txBox="1"/>
          <p:nvPr/>
        </p:nvSpPr>
        <p:spPr>
          <a:xfrm>
            <a:off x="10912737" y="182782"/>
            <a:ext cx="1186927" cy="141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7"/>
              </a:lnSpc>
              <a:spcBef>
                <a:spcPct val="0"/>
              </a:spcBef>
            </a:pPr>
            <a:r>
              <a:rPr lang="en-US" sz="1067">
                <a:solidFill>
                  <a:srgbClr val="F9F9F9"/>
                </a:solidFill>
                <a:latin typeface="Helios Extended Bold"/>
              </a:rPr>
              <a:t>CONCLUSIONI</a:t>
            </a:r>
          </a:p>
        </p:txBody>
      </p:sp>
      <p:grpSp>
        <p:nvGrpSpPr>
          <p:cNvPr id="45" name="Group 8">
            <a:extLst>
              <a:ext uri="{FF2B5EF4-FFF2-40B4-BE49-F238E27FC236}">
                <a16:creationId xmlns:a16="http://schemas.microsoft.com/office/drawing/2014/main" id="{EA3F6AA2-FF15-86A7-E001-1362E7622888}"/>
              </a:ext>
            </a:extLst>
          </p:cNvPr>
          <p:cNvGrpSpPr/>
          <p:nvPr/>
        </p:nvGrpSpPr>
        <p:grpSpPr>
          <a:xfrm>
            <a:off x="1" y="0"/>
            <a:ext cx="12192000" cy="513272"/>
            <a:chOff x="0" y="0"/>
            <a:chExt cx="4231842" cy="202774"/>
          </a:xfrm>
        </p:grpSpPr>
        <p:sp>
          <p:nvSpPr>
            <p:cNvPr id="46" name="Freeform 9">
              <a:extLst>
                <a:ext uri="{FF2B5EF4-FFF2-40B4-BE49-F238E27FC236}">
                  <a16:creationId xmlns:a16="http://schemas.microsoft.com/office/drawing/2014/main" id="{3DDA8BD7-5043-AF97-CC6E-6CAE47BD2D29}"/>
                </a:ext>
              </a:extLst>
            </p:cNvPr>
            <p:cNvSpPr/>
            <p:nvPr/>
          </p:nvSpPr>
          <p:spPr>
            <a:xfrm>
              <a:off x="0" y="0"/>
              <a:ext cx="4231842" cy="202774"/>
            </a:xfrm>
            <a:custGeom>
              <a:avLst/>
              <a:gdLst/>
              <a:ahLst/>
              <a:cxnLst/>
              <a:rect l="l" t="t" r="r" b="b"/>
              <a:pathLst>
                <a:path w="4231842" h="202774">
                  <a:moveTo>
                    <a:pt x="0" y="0"/>
                  </a:moveTo>
                  <a:lnTo>
                    <a:pt x="4231842" y="0"/>
                  </a:lnTo>
                  <a:lnTo>
                    <a:pt x="4231842" y="202774"/>
                  </a:lnTo>
                  <a:lnTo>
                    <a:pt x="0" y="20277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it-IT" sz="1200" dirty="0"/>
            </a:p>
          </p:txBody>
        </p:sp>
        <p:sp>
          <p:nvSpPr>
            <p:cNvPr id="47" name="TextBox 10">
              <a:extLst>
                <a:ext uri="{FF2B5EF4-FFF2-40B4-BE49-F238E27FC236}">
                  <a16:creationId xmlns:a16="http://schemas.microsoft.com/office/drawing/2014/main" id="{B636653A-DB03-9A61-1EC6-216C9BCAE4DB}"/>
                </a:ext>
              </a:extLst>
            </p:cNvPr>
            <p:cNvSpPr txBox="1"/>
            <p:nvPr/>
          </p:nvSpPr>
          <p:spPr>
            <a:xfrm>
              <a:off x="0" y="9525"/>
              <a:ext cx="4231842" cy="193249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067"/>
                </a:lnSpc>
                <a:spcBef>
                  <a:spcPct val="0"/>
                </a:spcBef>
              </a:pPr>
              <a:endParaRPr sz="1200"/>
            </a:p>
          </p:txBody>
        </p:sp>
      </p:grpSp>
      <p:grpSp>
        <p:nvGrpSpPr>
          <p:cNvPr id="48" name="Group 11">
            <a:extLst>
              <a:ext uri="{FF2B5EF4-FFF2-40B4-BE49-F238E27FC236}">
                <a16:creationId xmlns:a16="http://schemas.microsoft.com/office/drawing/2014/main" id="{114FE91A-FC31-0286-7F1E-7E6266362988}"/>
              </a:ext>
            </a:extLst>
          </p:cNvPr>
          <p:cNvGrpSpPr/>
          <p:nvPr/>
        </p:nvGrpSpPr>
        <p:grpSpPr>
          <a:xfrm>
            <a:off x="8437672" y="-4720"/>
            <a:ext cx="1913893" cy="513272"/>
            <a:chOff x="0" y="0"/>
            <a:chExt cx="584750" cy="202774"/>
          </a:xfrm>
          <a:solidFill>
            <a:srgbClr val="1E6B81"/>
          </a:solidFill>
        </p:grpSpPr>
        <p:sp>
          <p:nvSpPr>
            <p:cNvPr id="49" name="Freeform 12">
              <a:extLst>
                <a:ext uri="{FF2B5EF4-FFF2-40B4-BE49-F238E27FC236}">
                  <a16:creationId xmlns:a16="http://schemas.microsoft.com/office/drawing/2014/main" id="{A9B69466-A0F1-E088-F833-D6005385BD10}"/>
                </a:ext>
              </a:extLst>
            </p:cNvPr>
            <p:cNvSpPr/>
            <p:nvPr/>
          </p:nvSpPr>
          <p:spPr>
            <a:xfrm>
              <a:off x="0" y="0"/>
              <a:ext cx="584750" cy="202774"/>
            </a:xfrm>
            <a:custGeom>
              <a:avLst/>
              <a:gdLst/>
              <a:ahLst/>
              <a:cxnLst/>
              <a:rect l="l" t="t" r="r" b="b"/>
              <a:pathLst>
                <a:path w="584750" h="202774">
                  <a:moveTo>
                    <a:pt x="0" y="0"/>
                  </a:moveTo>
                  <a:lnTo>
                    <a:pt x="584750" y="0"/>
                  </a:lnTo>
                  <a:lnTo>
                    <a:pt x="584750" y="202774"/>
                  </a:lnTo>
                  <a:lnTo>
                    <a:pt x="0" y="202774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it-IT" sz="1200"/>
            </a:p>
          </p:txBody>
        </p:sp>
        <p:sp>
          <p:nvSpPr>
            <p:cNvPr id="50" name="TextBox 13">
              <a:extLst>
                <a:ext uri="{FF2B5EF4-FFF2-40B4-BE49-F238E27FC236}">
                  <a16:creationId xmlns:a16="http://schemas.microsoft.com/office/drawing/2014/main" id="{28E13643-8B9D-0CA7-4E66-1B26EBB301FA}"/>
                </a:ext>
              </a:extLst>
            </p:cNvPr>
            <p:cNvSpPr txBox="1"/>
            <p:nvPr/>
          </p:nvSpPr>
          <p:spPr>
            <a:xfrm>
              <a:off x="0" y="-57150"/>
              <a:ext cx="584750" cy="259924"/>
            </a:xfrm>
            <a:prstGeom prst="rect">
              <a:avLst/>
            </a:prstGeom>
            <a:grpFill/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sp>
        <p:nvSpPr>
          <p:cNvPr id="51" name="TextBox 16">
            <a:extLst>
              <a:ext uri="{FF2B5EF4-FFF2-40B4-BE49-F238E27FC236}">
                <a16:creationId xmlns:a16="http://schemas.microsoft.com/office/drawing/2014/main" id="{6BFDA1E8-205F-7F2F-D79A-46A93F92B623}"/>
              </a:ext>
            </a:extLst>
          </p:cNvPr>
          <p:cNvSpPr txBox="1"/>
          <p:nvPr/>
        </p:nvSpPr>
        <p:spPr>
          <a:xfrm>
            <a:off x="-216385" y="181384"/>
            <a:ext cx="1993253" cy="141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7"/>
              </a:lnSpc>
            </a:pPr>
            <a:r>
              <a:rPr lang="en-US" sz="1067">
                <a:solidFill>
                  <a:srgbClr val="F9F9F9"/>
                </a:solidFill>
                <a:latin typeface="Helios Extended Bold"/>
              </a:rPr>
              <a:t>INTRODUZIONE</a:t>
            </a:r>
          </a:p>
        </p:txBody>
      </p:sp>
      <p:sp>
        <p:nvSpPr>
          <p:cNvPr id="52" name="TextBox 17">
            <a:extLst>
              <a:ext uri="{FF2B5EF4-FFF2-40B4-BE49-F238E27FC236}">
                <a16:creationId xmlns:a16="http://schemas.microsoft.com/office/drawing/2014/main" id="{745E8719-D058-3FAD-46F9-D15C3E659C2C}"/>
              </a:ext>
            </a:extLst>
          </p:cNvPr>
          <p:cNvSpPr txBox="1"/>
          <p:nvPr/>
        </p:nvSpPr>
        <p:spPr>
          <a:xfrm>
            <a:off x="1776868" y="181384"/>
            <a:ext cx="1993253" cy="141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7"/>
              </a:lnSpc>
            </a:pPr>
            <a:r>
              <a:rPr lang="en-US" sz="1067" dirty="0">
                <a:solidFill>
                  <a:srgbClr val="F9F9F9"/>
                </a:solidFill>
                <a:latin typeface="Helios Extended Bold"/>
              </a:rPr>
              <a:t>STATO DELL’ARTE</a:t>
            </a:r>
          </a:p>
        </p:txBody>
      </p:sp>
      <p:sp>
        <p:nvSpPr>
          <p:cNvPr id="53" name="TextBox 18">
            <a:extLst>
              <a:ext uri="{FF2B5EF4-FFF2-40B4-BE49-F238E27FC236}">
                <a16:creationId xmlns:a16="http://schemas.microsoft.com/office/drawing/2014/main" id="{6436099F-EC90-11C1-58B1-8C91EE45325B}"/>
              </a:ext>
            </a:extLst>
          </p:cNvPr>
          <p:cNvSpPr txBox="1"/>
          <p:nvPr/>
        </p:nvSpPr>
        <p:spPr>
          <a:xfrm>
            <a:off x="3907146" y="181384"/>
            <a:ext cx="1993253" cy="141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7"/>
              </a:lnSpc>
            </a:pPr>
            <a:r>
              <a:rPr lang="en-US" sz="1067" dirty="0">
                <a:solidFill>
                  <a:srgbClr val="F9F9F9"/>
                </a:solidFill>
                <a:latin typeface="Helios Extended Bold"/>
              </a:rPr>
              <a:t>MATERIALE E METODI</a:t>
            </a:r>
          </a:p>
        </p:txBody>
      </p:sp>
      <p:sp>
        <p:nvSpPr>
          <p:cNvPr id="54" name="TextBox 19">
            <a:extLst>
              <a:ext uri="{FF2B5EF4-FFF2-40B4-BE49-F238E27FC236}">
                <a16:creationId xmlns:a16="http://schemas.microsoft.com/office/drawing/2014/main" id="{00DE212F-1E92-47A7-46B9-1285D24DBD42}"/>
              </a:ext>
            </a:extLst>
          </p:cNvPr>
          <p:cNvSpPr txBox="1"/>
          <p:nvPr/>
        </p:nvSpPr>
        <p:spPr>
          <a:xfrm>
            <a:off x="6216827" y="181384"/>
            <a:ext cx="1993253" cy="141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7"/>
              </a:lnSpc>
            </a:pPr>
            <a:r>
              <a:rPr lang="en-US" sz="1067" dirty="0">
                <a:solidFill>
                  <a:srgbClr val="F9F9F9"/>
                </a:solidFill>
                <a:latin typeface="Helios Extended Bold"/>
              </a:rPr>
              <a:t>IMPLEMENTAZIONE</a:t>
            </a:r>
          </a:p>
        </p:txBody>
      </p:sp>
      <p:sp>
        <p:nvSpPr>
          <p:cNvPr id="55" name="TextBox 25">
            <a:extLst>
              <a:ext uri="{FF2B5EF4-FFF2-40B4-BE49-F238E27FC236}">
                <a16:creationId xmlns:a16="http://schemas.microsoft.com/office/drawing/2014/main" id="{7B615F20-6926-E15D-C135-7E0A251D2AC0}"/>
              </a:ext>
            </a:extLst>
          </p:cNvPr>
          <p:cNvSpPr txBox="1"/>
          <p:nvPr/>
        </p:nvSpPr>
        <p:spPr>
          <a:xfrm>
            <a:off x="8953319" y="183298"/>
            <a:ext cx="831814" cy="141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7"/>
              </a:lnSpc>
              <a:spcBef>
                <a:spcPct val="0"/>
              </a:spcBef>
            </a:pPr>
            <a:r>
              <a:rPr lang="en-US" sz="1067" dirty="0">
                <a:solidFill>
                  <a:srgbClr val="F9F9F9"/>
                </a:solidFill>
                <a:latin typeface="Helios Extended Bold"/>
              </a:rPr>
              <a:t>RISULTATI</a:t>
            </a:r>
          </a:p>
        </p:txBody>
      </p:sp>
      <p:sp>
        <p:nvSpPr>
          <p:cNvPr id="56" name="TextBox 26">
            <a:extLst>
              <a:ext uri="{FF2B5EF4-FFF2-40B4-BE49-F238E27FC236}">
                <a16:creationId xmlns:a16="http://schemas.microsoft.com/office/drawing/2014/main" id="{07B1C76D-4C87-A51D-DEDE-D534BF6E5BC0}"/>
              </a:ext>
            </a:extLst>
          </p:cNvPr>
          <p:cNvSpPr txBox="1"/>
          <p:nvPr/>
        </p:nvSpPr>
        <p:spPr>
          <a:xfrm>
            <a:off x="10568277" y="208091"/>
            <a:ext cx="1186927" cy="141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7"/>
              </a:lnSpc>
              <a:spcBef>
                <a:spcPct val="0"/>
              </a:spcBef>
            </a:pPr>
            <a:r>
              <a:rPr lang="en-US" sz="1067" dirty="0">
                <a:solidFill>
                  <a:srgbClr val="F9F9F9"/>
                </a:solidFill>
                <a:latin typeface="Helios Extended Bold"/>
              </a:rPr>
              <a:t>CONCLUSIONI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575405" y="1004554"/>
            <a:ext cx="3616595" cy="5853446"/>
            <a:chOff x="0" y="0"/>
            <a:chExt cx="7233190" cy="11706892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15092" r="15092"/>
            <a:stretch>
              <a:fillRect/>
            </a:stretch>
          </p:blipFill>
          <p:spPr>
            <a:xfrm>
              <a:off x="0" y="0"/>
              <a:ext cx="7233190" cy="11706892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0" y="4794877"/>
            <a:ext cx="4630603" cy="2063123"/>
            <a:chOff x="0" y="0"/>
            <a:chExt cx="9261205" cy="4126246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/>
            <a:srcRect t="8066" b="8066"/>
            <a:stretch>
              <a:fillRect/>
            </a:stretch>
          </p:blipFill>
          <p:spPr>
            <a:xfrm>
              <a:off x="0" y="0"/>
              <a:ext cx="9261205" cy="4126246"/>
            </a:xfrm>
            <a:prstGeom prst="rect">
              <a:avLst/>
            </a:prstGeom>
          </p:spPr>
        </p:pic>
      </p:grpSp>
      <p:grpSp>
        <p:nvGrpSpPr>
          <p:cNvPr id="6" name="Group 6"/>
          <p:cNvGrpSpPr/>
          <p:nvPr/>
        </p:nvGrpSpPr>
        <p:grpSpPr>
          <a:xfrm>
            <a:off x="-293717" y="1740385"/>
            <a:ext cx="657045" cy="515668"/>
            <a:chOff x="0" y="0"/>
            <a:chExt cx="259573" cy="236854"/>
          </a:xfrm>
          <a:solidFill>
            <a:srgbClr val="1E6B81"/>
          </a:solidFill>
        </p:grpSpPr>
        <p:sp>
          <p:nvSpPr>
            <p:cNvPr id="7" name="Freeform 7"/>
            <p:cNvSpPr/>
            <p:nvPr/>
          </p:nvSpPr>
          <p:spPr>
            <a:xfrm>
              <a:off x="0" y="0"/>
              <a:ext cx="259573" cy="236854"/>
            </a:xfrm>
            <a:custGeom>
              <a:avLst/>
              <a:gdLst/>
              <a:ahLst/>
              <a:cxnLst/>
              <a:rect l="l" t="t" r="r" b="b"/>
              <a:pathLst>
                <a:path w="259573" h="236854">
                  <a:moveTo>
                    <a:pt x="0" y="0"/>
                  </a:moveTo>
                  <a:lnTo>
                    <a:pt x="259573" y="0"/>
                  </a:lnTo>
                  <a:lnTo>
                    <a:pt x="259573" y="236854"/>
                  </a:lnTo>
                  <a:lnTo>
                    <a:pt x="0" y="236854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it-IT" sz="1200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259573" cy="294004"/>
            </a:xfrm>
            <a:prstGeom prst="rect">
              <a:avLst/>
            </a:prstGeom>
            <a:grpFill/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sp>
        <p:nvSpPr>
          <p:cNvPr id="9" name="Freeform 9"/>
          <p:cNvSpPr/>
          <p:nvPr/>
        </p:nvSpPr>
        <p:spPr>
          <a:xfrm>
            <a:off x="6096001" y="5984583"/>
            <a:ext cx="241539" cy="241539"/>
          </a:xfrm>
          <a:custGeom>
            <a:avLst/>
            <a:gdLst/>
            <a:ahLst/>
            <a:cxnLst/>
            <a:rect l="l" t="t" r="r" b="b"/>
            <a:pathLst>
              <a:path w="362309" h="362309">
                <a:moveTo>
                  <a:pt x="0" y="0"/>
                </a:moveTo>
                <a:lnTo>
                  <a:pt x="362309" y="0"/>
                </a:lnTo>
                <a:lnTo>
                  <a:pt x="362309" y="362309"/>
                </a:lnTo>
                <a:lnTo>
                  <a:pt x="0" y="3623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 sz="1200"/>
          </a:p>
        </p:txBody>
      </p:sp>
      <p:sp>
        <p:nvSpPr>
          <p:cNvPr id="16" name="TextBox 16"/>
          <p:cNvSpPr txBox="1"/>
          <p:nvPr/>
        </p:nvSpPr>
        <p:spPr>
          <a:xfrm>
            <a:off x="129396" y="768350"/>
            <a:ext cx="7889605" cy="859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678"/>
              </a:lnSpc>
            </a:pPr>
            <a:r>
              <a:rPr lang="en-US" sz="6678">
                <a:solidFill>
                  <a:srgbClr val="032A3B"/>
                </a:solidFill>
                <a:latin typeface="Helios Extended Bold"/>
              </a:rPr>
              <a:t>CONCLUSIONI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591210" y="1740385"/>
            <a:ext cx="4105730" cy="3277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>
                <a:solidFill>
                  <a:srgbClr val="032A3B"/>
                </a:solidFill>
                <a:latin typeface="Helios Extended Bold"/>
              </a:rPr>
              <a:t>Key findings and insights</a:t>
            </a:r>
          </a:p>
        </p:txBody>
      </p:sp>
      <p:sp>
        <p:nvSpPr>
          <p:cNvPr id="28" name="Rectangle 1">
            <a:extLst>
              <a:ext uri="{FF2B5EF4-FFF2-40B4-BE49-F238E27FC236}">
                <a16:creationId xmlns:a16="http://schemas.microsoft.com/office/drawing/2014/main" id="{EC75E874-349B-AAFB-7A77-AE171C2FE9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805" y="2256053"/>
            <a:ext cx="4898514" cy="18953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indent="0" fontAlgn="base">
              <a:lnSpc>
                <a:spcPts val="168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it-IT" sz="1200" dirty="0"/>
              <a:t>Il progetto </a:t>
            </a:r>
            <a:r>
              <a:rPr lang="it-IT" sz="1200" dirty="0" err="1"/>
              <a:t>GPTScore-DialEval</a:t>
            </a:r>
            <a:r>
              <a:rPr lang="it-IT" sz="1200" dirty="0"/>
              <a:t> si propone come un avanzamento nel campo della valutazione dei dialoghi generativi, affrontando direttamente alcune delle sfide più pressanti nell’ambito dei modelli di linguaggio naturale. I risultati ottenuti dimostrano l’utilità della metrica </a:t>
            </a:r>
            <a:r>
              <a:rPr lang="it-IT" sz="1200" dirty="0" err="1"/>
              <a:t>GPTScore</a:t>
            </a:r>
            <a:r>
              <a:rPr lang="it-IT" sz="1200" dirty="0"/>
              <a:t> nel fornire una valutazione quantitativa delle risposte dei chatbot, con correlazioni significative rispetto ai giudizi umani in determinati contesti.</a:t>
            </a:r>
            <a:endParaRPr lang="it-IT" altLang="it-IT" sz="1200" dirty="0">
              <a:solidFill>
                <a:srgbClr val="202020"/>
              </a:solidFill>
              <a:latin typeface="Poppin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altLang="it-I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FC439184-EEEC-6743-3E05-9789877FB863}"/>
              </a:ext>
            </a:extLst>
          </p:cNvPr>
          <p:cNvSpPr txBox="1"/>
          <p:nvPr/>
        </p:nvSpPr>
        <p:spPr>
          <a:xfrm>
            <a:off x="4790052" y="1927283"/>
            <a:ext cx="3884080" cy="44405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>
              <a:lnSpc>
                <a:spcPts val="1680"/>
              </a:lnSpc>
              <a:spcBef>
                <a:spcPct val="0"/>
              </a:spcBef>
              <a:spcAft>
                <a:spcPct val="0"/>
              </a:spcAft>
            </a:pPr>
            <a:endParaRPr lang="it-IT" altLang="it-IT" sz="1200" dirty="0"/>
          </a:p>
          <a:p>
            <a:pPr fontAlgn="base">
              <a:lnSpc>
                <a:spcPts val="1680"/>
              </a:lnSpc>
              <a:spcBef>
                <a:spcPct val="0"/>
              </a:spcBef>
              <a:spcAft>
                <a:spcPct val="0"/>
              </a:spcAft>
            </a:pPr>
            <a:r>
              <a:rPr lang="it-IT" altLang="it-IT" sz="1600" b="1" dirty="0"/>
              <a:t>Punti di forza:</a:t>
            </a:r>
          </a:p>
          <a:p>
            <a:pPr fontAlgn="base">
              <a:lnSpc>
                <a:spcPts val="1680"/>
              </a:lnSpc>
              <a:spcBef>
                <a:spcPct val="0"/>
              </a:spcBef>
              <a:spcAft>
                <a:spcPct val="0"/>
              </a:spcAft>
            </a:pPr>
            <a:endParaRPr lang="it-IT" altLang="it-IT" sz="1600" b="1" dirty="0"/>
          </a:p>
          <a:p>
            <a:pPr indent="-171450" fontAlgn="base">
              <a:lnSpc>
                <a:spcPts val="168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it-IT" altLang="it-IT" sz="1200" dirty="0"/>
              <a:t>Misurazione quantitativa delle risposte dei chatbot, con correlazioni significative rispetto ai giudizi umani in contesti specifici.</a:t>
            </a:r>
          </a:p>
          <a:p>
            <a:pPr indent="-171450" fontAlgn="base">
              <a:lnSpc>
                <a:spcPts val="168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it-IT" altLang="it-IT" sz="1200" dirty="0"/>
              <a:t>Flessibilità e personalizzazione per adattarsi a diversi contesti di dialogo tramite prompt configurabili.</a:t>
            </a:r>
          </a:p>
          <a:p>
            <a:pPr fontAlgn="base">
              <a:lnSpc>
                <a:spcPts val="168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it-IT" altLang="it-IT" sz="1200" dirty="0"/>
          </a:p>
          <a:p>
            <a:pPr fontAlgn="base">
              <a:lnSpc>
                <a:spcPts val="1680"/>
              </a:lnSpc>
              <a:spcBef>
                <a:spcPct val="0"/>
              </a:spcBef>
              <a:spcAft>
                <a:spcPct val="0"/>
              </a:spcAft>
            </a:pPr>
            <a:r>
              <a:rPr lang="it-IT" altLang="it-IT" sz="1600" b="1" dirty="0"/>
              <a:t>Due livelli di analisi:</a:t>
            </a:r>
          </a:p>
          <a:p>
            <a:pPr fontAlgn="base">
              <a:lnSpc>
                <a:spcPts val="1680"/>
              </a:lnSpc>
              <a:spcBef>
                <a:spcPct val="0"/>
              </a:spcBef>
              <a:spcAft>
                <a:spcPct val="0"/>
              </a:spcAft>
            </a:pPr>
            <a:endParaRPr lang="it-IT" altLang="it-IT" sz="1600" b="1" dirty="0"/>
          </a:p>
          <a:p>
            <a:pPr fontAlgn="base">
              <a:lnSpc>
                <a:spcPts val="168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it-IT" altLang="it-IT" sz="1200" dirty="0"/>
              <a:t>Turn-Level: qualità della risposta più recente rispetto al turno precedente.</a:t>
            </a:r>
          </a:p>
          <a:p>
            <a:pPr fontAlgn="base">
              <a:lnSpc>
                <a:spcPts val="168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it-IT" altLang="it-IT" sz="1200" dirty="0" err="1"/>
              <a:t>Dialogue</a:t>
            </a:r>
            <a:r>
              <a:rPr lang="it-IT" altLang="it-IT" sz="1200" dirty="0"/>
              <a:t>-Level: coerenza complessiva dell’intera conversazione.</a:t>
            </a:r>
          </a:p>
          <a:p>
            <a:pPr fontAlgn="base">
              <a:lnSpc>
                <a:spcPts val="168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it-IT" altLang="it-IT" sz="1200" dirty="0"/>
              <a:t>Risultati positivi in dataset come ConvAI2 (</a:t>
            </a:r>
            <a:r>
              <a:rPr lang="it-IT" altLang="it-IT" sz="1200" dirty="0" err="1"/>
              <a:t>Spearman</a:t>
            </a:r>
            <a:r>
              <a:rPr lang="it-IT" altLang="it-IT" sz="1200" dirty="0"/>
              <a:t> = 0,26, p &lt; 0,001) e Fed (</a:t>
            </a:r>
            <a:r>
              <a:rPr lang="it-IT" altLang="it-IT" sz="1200" dirty="0" err="1"/>
              <a:t>Spearman</a:t>
            </a:r>
            <a:r>
              <a:rPr lang="it-IT" altLang="it-IT" sz="1200" dirty="0"/>
              <a:t> = 0,20, p &lt; 0,001).</a:t>
            </a:r>
          </a:p>
          <a:p>
            <a:pPr fontAlgn="base">
              <a:lnSpc>
                <a:spcPts val="168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it-IT" altLang="it-IT" sz="1200" dirty="0"/>
              <a:t>Configurazione avanzata: possibilità di personalizzare il modello (es. GPT4o-mini, Davinci-002) e parametri di valutazione.</a:t>
            </a:r>
            <a:endParaRPr lang="it-IT" sz="1200" dirty="0"/>
          </a:p>
        </p:txBody>
      </p:sp>
      <p:grpSp>
        <p:nvGrpSpPr>
          <p:cNvPr id="31" name="Group 5">
            <a:extLst>
              <a:ext uri="{FF2B5EF4-FFF2-40B4-BE49-F238E27FC236}">
                <a16:creationId xmlns:a16="http://schemas.microsoft.com/office/drawing/2014/main" id="{DB4B23B2-BD8F-F311-22D9-A3E2F7A62025}"/>
              </a:ext>
            </a:extLst>
          </p:cNvPr>
          <p:cNvGrpSpPr/>
          <p:nvPr/>
        </p:nvGrpSpPr>
        <p:grpSpPr>
          <a:xfrm>
            <a:off x="0" y="0"/>
            <a:ext cx="12192000" cy="513272"/>
            <a:chOff x="0" y="0"/>
            <a:chExt cx="4816593" cy="202774"/>
          </a:xfrm>
        </p:grpSpPr>
        <p:sp>
          <p:nvSpPr>
            <p:cNvPr id="32" name="Freeform 6">
              <a:extLst>
                <a:ext uri="{FF2B5EF4-FFF2-40B4-BE49-F238E27FC236}">
                  <a16:creationId xmlns:a16="http://schemas.microsoft.com/office/drawing/2014/main" id="{D1D5494C-BE59-EB3B-D45C-AAF5123311FA}"/>
                </a:ext>
              </a:extLst>
            </p:cNvPr>
            <p:cNvSpPr/>
            <p:nvPr/>
          </p:nvSpPr>
          <p:spPr>
            <a:xfrm>
              <a:off x="0" y="0"/>
              <a:ext cx="4816592" cy="202774"/>
            </a:xfrm>
            <a:custGeom>
              <a:avLst/>
              <a:gdLst/>
              <a:ahLst/>
              <a:cxnLst/>
              <a:rect l="l" t="t" r="r" b="b"/>
              <a:pathLst>
                <a:path w="4816592" h="202774">
                  <a:moveTo>
                    <a:pt x="0" y="0"/>
                  </a:moveTo>
                  <a:lnTo>
                    <a:pt x="4816592" y="0"/>
                  </a:lnTo>
                  <a:lnTo>
                    <a:pt x="4816592" y="202774"/>
                  </a:lnTo>
                  <a:lnTo>
                    <a:pt x="0" y="20277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it-IT" sz="1200"/>
            </a:p>
          </p:txBody>
        </p:sp>
        <p:sp>
          <p:nvSpPr>
            <p:cNvPr id="33" name="TextBox 7">
              <a:extLst>
                <a:ext uri="{FF2B5EF4-FFF2-40B4-BE49-F238E27FC236}">
                  <a16:creationId xmlns:a16="http://schemas.microsoft.com/office/drawing/2014/main" id="{8C7616D1-456A-3600-32E7-D6B41F57CB99}"/>
                </a:ext>
              </a:extLst>
            </p:cNvPr>
            <p:cNvSpPr txBox="1"/>
            <p:nvPr/>
          </p:nvSpPr>
          <p:spPr>
            <a:xfrm>
              <a:off x="0" y="9525"/>
              <a:ext cx="4816593" cy="193249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067"/>
                </a:lnSpc>
                <a:spcBef>
                  <a:spcPct val="0"/>
                </a:spcBef>
              </a:pPr>
              <a:endParaRPr sz="1200"/>
            </a:p>
          </p:txBody>
        </p:sp>
      </p:grpSp>
      <p:grpSp>
        <p:nvGrpSpPr>
          <p:cNvPr id="34" name="Group 8">
            <a:extLst>
              <a:ext uri="{FF2B5EF4-FFF2-40B4-BE49-F238E27FC236}">
                <a16:creationId xmlns:a16="http://schemas.microsoft.com/office/drawing/2014/main" id="{063899D4-152C-BCD7-9319-4D54C5C4306A}"/>
              </a:ext>
            </a:extLst>
          </p:cNvPr>
          <p:cNvGrpSpPr/>
          <p:nvPr/>
        </p:nvGrpSpPr>
        <p:grpSpPr>
          <a:xfrm>
            <a:off x="1689403" y="-1398"/>
            <a:ext cx="2078043" cy="513272"/>
            <a:chOff x="0" y="0"/>
            <a:chExt cx="820955" cy="202774"/>
          </a:xfrm>
        </p:grpSpPr>
        <p:sp>
          <p:nvSpPr>
            <p:cNvPr id="35" name="Freeform 9">
              <a:extLst>
                <a:ext uri="{FF2B5EF4-FFF2-40B4-BE49-F238E27FC236}">
                  <a16:creationId xmlns:a16="http://schemas.microsoft.com/office/drawing/2014/main" id="{EDE78119-BBC6-D8EC-FFA1-D43EB4165642}"/>
                </a:ext>
              </a:extLst>
            </p:cNvPr>
            <p:cNvSpPr/>
            <p:nvPr/>
          </p:nvSpPr>
          <p:spPr>
            <a:xfrm>
              <a:off x="0" y="0"/>
              <a:ext cx="820955" cy="202774"/>
            </a:xfrm>
            <a:custGeom>
              <a:avLst/>
              <a:gdLst/>
              <a:ahLst/>
              <a:cxnLst/>
              <a:rect l="l" t="t" r="r" b="b"/>
              <a:pathLst>
                <a:path w="820955" h="202774">
                  <a:moveTo>
                    <a:pt x="0" y="0"/>
                  </a:moveTo>
                  <a:lnTo>
                    <a:pt x="820955" y="0"/>
                  </a:lnTo>
                  <a:lnTo>
                    <a:pt x="820955" y="202774"/>
                  </a:lnTo>
                  <a:lnTo>
                    <a:pt x="0" y="202774"/>
                  </a:lnTo>
                  <a:close/>
                </a:path>
              </a:pathLst>
            </a:custGeom>
            <a:solidFill>
              <a:srgbClr val="A97658"/>
            </a:solidFill>
          </p:spPr>
          <p:txBody>
            <a:bodyPr/>
            <a:lstStyle/>
            <a:p>
              <a:endParaRPr lang="it-IT" sz="1200"/>
            </a:p>
          </p:txBody>
        </p:sp>
        <p:sp>
          <p:nvSpPr>
            <p:cNvPr id="36" name="TextBox 10">
              <a:extLst>
                <a:ext uri="{FF2B5EF4-FFF2-40B4-BE49-F238E27FC236}">
                  <a16:creationId xmlns:a16="http://schemas.microsoft.com/office/drawing/2014/main" id="{C60A7379-5871-FF39-F5C7-583813D1DF14}"/>
                </a:ext>
              </a:extLst>
            </p:cNvPr>
            <p:cNvSpPr txBox="1"/>
            <p:nvPr/>
          </p:nvSpPr>
          <p:spPr>
            <a:xfrm>
              <a:off x="0" y="-57150"/>
              <a:ext cx="820955" cy="259924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sp>
        <p:nvSpPr>
          <p:cNvPr id="37" name="TextBox 22">
            <a:extLst>
              <a:ext uri="{FF2B5EF4-FFF2-40B4-BE49-F238E27FC236}">
                <a16:creationId xmlns:a16="http://schemas.microsoft.com/office/drawing/2014/main" id="{6BE3F2C4-081A-15FF-EA88-1FC9554B8D75}"/>
              </a:ext>
            </a:extLst>
          </p:cNvPr>
          <p:cNvSpPr txBox="1"/>
          <p:nvPr/>
        </p:nvSpPr>
        <p:spPr>
          <a:xfrm>
            <a:off x="-216385" y="181384"/>
            <a:ext cx="1993253" cy="141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7"/>
              </a:lnSpc>
            </a:pPr>
            <a:r>
              <a:rPr lang="en-US" sz="1067">
                <a:solidFill>
                  <a:srgbClr val="F9F9F9"/>
                </a:solidFill>
                <a:latin typeface="Helios Extended Bold"/>
              </a:rPr>
              <a:t>INTRODUZIONE</a:t>
            </a:r>
          </a:p>
        </p:txBody>
      </p:sp>
      <p:sp>
        <p:nvSpPr>
          <p:cNvPr id="38" name="TextBox 23">
            <a:extLst>
              <a:ext uri="{FF2B5EF4-FFF2-40B4-BE49-F238E27FC236}">
                <a16:creationId xmlns:a16="http://schemas.microsoft.com/office/drawing/2014/main" id="{AB14B6D5-300B-6071-3A81-42CE8380FFF8}"/>
              </a:ext>
            </a:extLst>
          </p:cNvPr>
          <p:cNvSpPr txBox="1"/>
          <p:nvPr/>
        </p:nvSpPr>
        <p:spPr>
          <a:xfrm>
            <a:off x="1776868" y="181384"/>
            <a:ext cx="1993253" cy="141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7"/>
              </a:lnSpc>
            </a:pPr>
            <a:r>
              <a:rPr lang="en-US" sz="1067">
                <a:solidFill>
                  <a:srgbClr val="F9F9F9"/>
                </a:solidFill>
                <a:latin typeface="Helios Extended Bold"/>
              </a:rPr>
              <a:t>METODOLOGIA</a:t>
            </a:r>
          </a:p>
        </p:txBody>
      </p:sp>
      <p:sp>
        <p:nvSpPr>
          <p:cNvPr id="39" name="TextBox 24">
            <a:extLst>
              <a:ext uri="{FF2B5EF4-FFF2-40B4-BE49-F238E27FC236}">
                <a16:creationId xmlns:a16="http://schemas.microsoft.com/office/drawing/2014/main" id="{3B1546BF-67CE-B294-08A4-8E1E2A4F039A}"/>
              </a:ext>
            </a:extLst>
          </p:cNvPr>
          <p:cNvSpPr txBox="1"/>
          <p:nvPr/>
        </p:nvSpPr>
        <p:spPr>
          <a:xfrm>
            <a:off x="3907146" y="181384"/>
            <a:ext cx="1993253" cy="141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7"/>
              </a:lnSpc>
            </a:pPr>
            <a:r>
              <a:rPr lang="en-US" sz="1067">
                <a:solidFill>
                  <a:srgbClr val="F9F9F9"/>
                </a:solidFill>
                <a:latin typeface="Helios Extended Bold"/>
              </a:rPr>
              <a:t>DATASET</a:t>
            </a:r>
          </a:p>
        </p:txBody>
      </p:sp>
      <p:sp>
        <p:nvSpPr>
          <p:cNvPr id="40" name="TextBox 25">
            <a:extLst>
              <a:ext uri="{FF2B5EF4-FFF2-40B4-BE49-F238E27FC236}">
                <a16:creationId xmlns:a16="http://schemas.microsoft.com/office/drawing/2014/main" id="{A8F37F88-DBCB-13EA-97D2-F835BE9DCDFE}"/>
              </a:ext>
            </a:extLst>
          </p:cNvPr>
          <p:cNvSpPr txBox="1"/>
          <p:nvPr/>
        </p:nvSpPr>
        <p:spPr>
          <a:xfrm>
            <a:off x="5641930" y="181384"/>
            <a:ext cx="1993253" cy="141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7"/>
              </a:lnSpc>
            </a:pPr>
            <a:r>
              <a:rPr lang="en-US" sz="1067">
                <a:solidFill>
                  <a:srgbClr val="F9F9F9"/>
                </a:solidFill>
                <a:latin typeface="Helios Extended Bold"/>
              </a:rPr>
              <a:t>EDA</a:t>
            </a:r>
          </a:p>
        </p:txBody>
      </p:sp>
      <p:sp>
        <p:nvSpPr>
          <p:cNvPr id="41" name="TextBox 26">
            <a:extLst>
              <a:ext uri="{FF2B5EF4-FFF2-40B4-BE49-F238E27FC236}">
                <a16:creationId xmlns:a16="http://schemas.microsoft.com/office/drawing/2014/main" id="{243CCBF5-B70F-29D9-A166-D5F4A709126E}"/>
              </a:ext>
            </a:extLst>
          </p:cNvPr>
          <p:cNvSpPr txBox="1"/>
          <p:nvPr/>
        </p:nvSpPr>
        <p:spPr>
          <a:xfrm>
            <a:off x="7409942" y="116125"/>
            <a:ext cx="1993253" cy="282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7"/>
              </a:lnSpc>
            </a:pPr>
            <a:r>
              <a:rPr lang="en-US" sz="1067">
                <a:solidFill>
                  <a:srgbClr val="F9F9F9"/>
                </a:solidFill>
                <a:latin typeface="Helios Extended Bold"/>
              </a:rPr>
              <a:t>PROTOCOLLO SPERIMENTALE</a:t>
            </a:r>
          </a:p>
        </p:txBody>
      </p:sp>
      <p:sp>
        <p:nvSpPr>
          <p:cNvPr id="42" name="TextBox 27">
            <a:extLst>
              <a:ext uri="{FF2B5EF4-FFF2-40B4-BE49-F238E27FC236}">
                <a16:creationId xmlns:a16="http://schemas.microsoft.com/office/drawing/2014/main" id="{317DC77D-53AB-D49A-1AFA-8CEBA0BF2757}"/>
              </a:ext>
            </a:extLst>
          </p:cNvPr>
          <p:cNvSpPr txBox="1"/>
          <p:nvPr/>
        </p:nvSpPr>
        <p:spPr>
          <a:xfrm>
            <a:off x="9542894" y="182782"/>
            <a:ext cx="831814" cy="141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7"/>
              </a:lnSpc>
              <a:spcBef>
                <a:spcPct val="0"/>
              </a:spcBef>
            </a:pPr>
            <a:r>
              <a:rPr lang="en-US" sz="1067">
                <a:solidFill>
                  <a:srgbClr val="F9F9F9"/>
                </a:solidFill>
                <a:latin typeface="Helios Extended Bold"/>
              </a:rPr>
              <a:t>RISULTATI</a:t>
            </a:r>
          </a:p>
        </p:txBody>
      </p:sp>
      <p:sp>
        <p:nvSpPr>
          <p:cNvPr id="43" name="TextBox 28">
            <a:extLst>
              <a:ext uri="{FF2B5EF4-FFF2-40B4-BE49-F238E27FC236}">
                <a16:creationId xmlns:a16="http://schemas.microsoft.com/office/drawing/2014/main" id="{59CAD92A-D93B-82DC-826E-4054FE4F3C7F}"/>
              </a:ext>
            </a:extLst>
          </p:cNvPr>
          <p:cNvSpPr txBox="1"/>
          <p:nvPr/>
        </p:nvSpPr>
        <p:spPr>
          <a:xfrm>
            <a:off x="10912737" y="182782"/>
            <a:ext cx="1186927" cy="141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7"/>
              </a:lnSpc>
              <a:spcBef>
                <a:spcPct val="0"/>
              </a:spcBef>
            </a:pPr>
            <a:r>
              <a:rPr lang="en-US" sz="1067">
                <a:solidFill>
                  <a:srgbClr val="F9F9F9"/>
                </a:solidFill>
                <a:latin typeface="Helios Extended Bold"/>
              </a:rPr>
              <a:t>CONCLUSIONI</a:t>
            </a:r>
          </a:p>
        </p:txBody>
      </p:sp>
      <p:grpSp>
        <p:nvGrpSpPr>
          <p:cNvPr id="44" name="Group 8">
            <a:extLst>
              <a:ext uri="{FF2B5EF4-FFF2-40B4-BE49-F238E27FC236}">
                <a16:creationId xmlns:a16="http://schemas.microsoft.com/office/drawing/2014/main" id="{4C91C84D-11FC-9068-ED62-2C216D89E2FE}"/>
              </a:ext>
            </a:extLst>
          </p:cNvPr>
          <p:cNvGrpSpPr/>
          <p:nvPr/>
        </p:nvGrpSpPr>
        <p:grpSpPr>
          <a:xfrm>
            <a:off x="1" y="0"/>
            <a:ext cx="12192000" cy="513272"/>
            <a:chOff x="0" y="0"/>
            <a:chExt cx="4231842" cy="202774"/>
          </a:xfrm>
        </p:grpSpPr>
        <p:sp>
          <p:nvSpPr>
            <p:cNvPr id="45" name="Freeform 9">
              <a:extLst>
                <a:ext uri="{FF2B5EF4-FFF2-40B4-BE49-F238E27FC236}">
                  <a16:creationId xmlns:a16="http://schemas.microsoft.com/office/drawing/2014/main" id="{4EE4AC97-253D-9267-B26F-6A99185DE389}"/>
                </a:ext>
              </a:extLst>
            </p:cNvPr>
            <p:cNvSpPr/>
            <p:nvPr/>
          </p:nvSpPr>
          <p:spPr>
            <a:xfrm>
              <a:off x="0" y="0"/>
              <a:ext cx="4231842" cy="202774"/>
            </a:xfrm>
            <a:custGeom>
              <a:avLst/>
              <a:gdLst/>
              <a:ahLst/>
              <a:cxnLst/>
              <a:rect l="l" t="t" r="r" b="b"/>
              <a:pathLst>
                <a:path w="4231842" h="202774">
                  <a:moveTo>
                    <a:pt x="0" y="0"/>
                  </a:moveTo>
                  <a:lnTo>
                    <a:pt x="4231842" y="0"/>
                  </a:lnTo>
                  <a:lnTo>
                    <a:pt x="4231842" y="202774"/>
                  </a:lnTo>
                  <a:lnTo>
                    <a:pt x="0" y="20277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it-IT" sz="1200" dirty="0"/>
            </a:p>
          </p:txBody>
        </p:sp>
        <p:sp>
          <p:nvSpPr>
            <p:cNvPr id="46" name="TextBox 10">
              <a:extLst>
                <a:ext uri="{FF2B5EF4-FFF2-40B4-BE49-F238E27FC236}">
                  <a16:creationId xmlns:a16="http://schemas.microsoft.com/office/drawing/2014/main" id="{67F8B6B6-82D7-4CF2-7D13-90E4604309AD}"/>
                </a:ext>
              </a:extLst>
            </p:cNvPr>
            <p:cNvSpPr txBox="1"/>
            <p:nvPr/>
          </p:nvSpPr>
          <p:spPr>
            <a:xfrm>
              <a:off x="0" y="9525"/>
              <a:ext cx="4231842" cy="193249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067"/>
                </a:lnSpc>
                <a:spcBef>
                  <a:spcPct val="0"/>
                </a:spcBef>
              </a:pPr>
              <a:endParaRPr sz="1200"/>
            </a:p>
          </p:txBody>
        </p:sp>
      </p:grpSp>
      <p:grpSp>
        <p:nvGrpSpPr>
          <p:cNvPr id="47" name="Group 11">
            <a:extLst>
              <a:ext uri="{FF2B5EF4-FFF2-40B4-BE49-F238E27FC236}">
                <a16:creationId xmlns:a16="http://schemas.microsoft.com/office/drawing/2014/main" id="{B6CD8CC5-05EE-AD45-59ED-2E4421E0218D}"/>
              </a:ext>
            </a:extLst>
          </p:cNvPr>
          <p:cNvGrpSpPr/>
          <p:nvPr/>
        </p:nvGrpSpPr>
        <p:grpSpPr>
          <a:xfrm>
            <a:off x="10377843" y="0"/>
            <a:ext cx="1913893" cy="513272"/>
            <a:chOff x="0" y="0"/>
            <a:chExt cx="584750" cy="202774"/>
          </a:xfrm>
          <a:solidFill>
            <a:srgbClr val="1E6B81"/>
          </a:solidFill>
        </p:grpSpPr>
        <p:sp>
          <p:nvSpPr>
            <p:cNvPr id="48" name="Freeform 12">
              <a:extLst>
                <a:ext uri="{FF2B5EF4-FFF2-40B4-BE49-F238E27FC236}">
                  <a16:creationId xmlns:a16="http://schemas.microsoft.com/office/drawing/2014/main" id="{309281A2-7DE1-4515-4D29-B39073267936}"/>
                </a:ext>
              </a:extLst>
            </p:cNvPr>
            <p:cNvSpPr/>
            <p:nvPr/>
          </p:nvSpPr>
          <p:spPr>
            <a:xfrm>
              <a:off x="0" y="0"/>
              <a:ext cx="584750" cy="202774"/>
            </a:xfrm>
            <a:custGeom>
              <a:avLst/>
              <a:gdLst/>
              <a:ahLst/>
              <a:cxnLst/>
              <a:rect l="l" t="t" r="r" b="b"/>
              <a:pathLst>
                <a:path w="584750" h="202774">
                  <a:moveTo>
                    <a:pt x="0" y="0"/>
                  </a:moveTo>
                  <a:lnTo>
                    <a:pt x="584750" y="0"/>
                  </a:lnTo>
                  <a:lnTo>
                    <a:pt x="584750" y="202774"/>
                  </a:lnTo>
                  <a:lnTo>
                    <a:pt x="0" y="202774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it-IT" sz="1200"/>
            </a:p>
          </p:txBody>
        </p:sp>
        <p:sp>
          <p:nvSpPr>
            <p:cNvPr id="49" name="TextBox 13">
              <a:extLst>
                <a:ext uri="{FF2B5EF4-FFF2-40B4-BE49-F238E27FC236}">
                  <a16:creationId xmlns:a16="http://schemas.microsoft.com/office/drawing/2014/main" id="{A39B570F-BDEE-59FC-2847-E0A331F602B8}"/>
                </a:ext>
              </a:extLst>
            </p:cNvPr>
            <p:cNvSpPr txBox="1"/>
            <p:nvPr/>
          </p:nvSpPr>
          <p:spPr>
            <a:xfrm>
              <a:off x="0" y="-57150"/>
              <a:ext cx="584750" cy="259924"/>
            </a:xfrm>
            <a:prstGeom prst="rect">
              <a:avLst/>
            </a:prstGeom>
            <a:grpFill/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sp>
        <p:nvSpPr>
          <p:cNvPr id="50" name="TextBox 16">
            <a:extLst>
              <a:ext uri="{FF2B5EF4-FFF2-40B4-BE49-F238E27FC236}">
                <a16:creationId xmlns:a16="http://schemas.microsoft.com/office/drawing/2014/main" id="{0E1A99BA-864F-AB9B-7B82-3439EFB73958}"/>
              </a:ext>
            </a:extLst>
          </p:cNvPr>
          <p:cNvSpPr txBox="1"/>
          <p:nvPr/>
        </p:nvSpPr>
        <p:spPr>
          <a:xfrm>
            <a:off x="-216385" y="181384"/>
            <a:ext cx="1993253" cy="141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7"/>
              </a:lnSpc>
            </a:pPr>
            <a:r>
              <a:rPr lang="en-US" sz="1067">
                <a:solidFill>
                  <a:srgbClr val="F9F9F9"/>
                </a:solidFill>
                <a:latin typeface="Helios Extended Bold"/>
              </a:rPr>
              <a:t>INTRODUZIONE</a:t>
            </a:r>
          </a:p>
        </p:txBody>
      </p:sp>
      <p:sp>
        <p:nvSpPr>
          <p:cNvPr id="51" name="TextBox 17">
            <a:extLst>
              <a:ext uri="{FF2B5EF4-FFF2-40B4-BE49-F238E27FC236}">
                <a16:creationId xmlns:a16="http://schemas.microsoft.com/office/drawing/2014/main" id="{DE718966-CFCF-EAB5-B443-441147DD84EC}"/>
              </a:ext>
            </a:extLst>
          </p:cNvPr>
          <p:cNvSpPr txBox="1"/>
          <p:nvPr/>
        </p:nvSpPr>
        <p:spPr>
          <a:xfrm>
            <a:off x="1776868" y="181384"/>
            <a:ext cx="1993253" cy="141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7"/>
              </a:lnSpc>
            </a:pPr>
            <a:r>
              <a:rPr lang="en-US" sz="1067" dirty="0">
                <a:solidFill>
                  <a:srgbClr val="F9F9F9"/>
                </a:solidFill>
                <a:latin typeface="Helios Extended Bold"/>
              </a:rPr>
              <a:t>STATO DELL’ARTE</a:t>
            </a:r>
          </a:p>
        </p:txBody>
      </p:sp>
      <p:sp>
        <p:nvSpPr>
          <p:cNvPr id="52" name="TextBox 18">
            <a:extLst>
              <a:ext uri="{FF2B5EF4-FFF2-40B4-BE49-F238E27FC236}">
                <a16:creationId xmlns:a16="http://schemas.microsoft.com/office/drawing/2014/main" id="{44BC5747-37D0-17D7-0E00-9146BD283A57}"/>
              </a:ext>
            </a:extLst>
          </p:cNvPr>
          <p:cNvSpPr txBox="1"/>
          <p:nvPr/>
        </p:nvSpPr>
        <p:spPr>
          <a:xfrm>
            <a:off x="3907146" y="181384"/>
            <a:ext cx="1993253" cy="141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7"/>
              </a:lnSpc>
            </a:pPr>
            <a:r>
              <a:rPr lang="en-US" sz="1067" dirty="0">
                <a:solidFill>
                  <a:srgbClr val="F9F9F9"/>
                </a:solidFill>
                <a:latin typeface="Helios Extended Bold"/>
              </a:rPr>
              <a:t>MATERIALE E METODI</a:t>
            </a:r>
          </a:p>
        </p:txBody>
      </p:sp>
      <p:sp>
        <p:nvSpPr>
          <p:cNvPr id="53" name="TextBox 19">
            <a:extLst>
              <a:ext uri="{FF2B5EF4-FFF2-40B4-BE49-F238E27FC236}">
                <a16:creationId xmlns:a16="http://schemas.microsoft.com/office/drawing/2014/main" id="{5715CAF0-19FD-9663-E4A7-FAE9F6C3A9DF}"/>
              </a:ext>
            </a:extLst>
          </p:cNvPr>
          <p:cNvSpPr txBox="1"/>
          <p:nvPr/>
        </p:nvSpPr>
        <p:spPr>
          <a:xfrm>
            <a:off x="6216827" y="181384"/>
            <a:ext cx="1993253" cy="141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7"/>
              </a:lnSpc>
            </a:pPr>
            <a:r>
              <a:rPr lang="en-US" sz="1067" dirty="0">
                <a:solidFill>
                  <a:srgbClr val="F9F9F9"/>
                </a:solidFill>
                <a:latin typeface="Helios Extended Bold"/>
              </a:rPr>
              <a:t>IMPLEMENTAZIONE</a:t>
            </a:r>
          </a:p>
        </p:txBody>
      </p:sp>
      <p:sp>
        <p:nvSpPr>
          <p:cNvPr id="54" name="TextBox 25">
            <a:extLst>
              <a:ext uri="{FF2B5EF4-FFF2-40B4-BE49-F238E27FC236}">
                <a16:creationId xmlns:a16="http://schemas.microsoft.com/office/drawing/2014/main" id="{1652709E-6040-30F3-9569-AC12311A47E3}"/>
              </a:ext>
            </a:extLst>
          </p:cNvPr>
          <p:cNvSpPr txBox="1"/>
          <p:nvPr/>
        </p:nvSpPr>
        <p:spPr>
          <a:xfrm>
            <a:off x="8953319" y="183298"/>
            <a:ext cx="831814" cy="141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7"/>
              </a:lnSpc>
              <a:spcBef>
                <a:spcPct val="0"/>
              </a:spcBef>
            </a:pPr>
            <a:r>
              <a:rPr lang="en-US" sz="1067" dirty="0">
                <a:solidFill>
                  <a:srgbClr val="F9F9F9"/>
                </a:solidFill>
                <a:latin typeface="Helios Extended Bold"/>
              </a:rPr>
              <a:t>RISULTATI</a:t>
            </a:r>
          </a:p>
        </p:txBody>
      </p:sp>
      <p:sp>
        <p:nvSpPr>
          <p:cNvPr id="55" name="TextBox 26">
            <a:extLst>
              <a:ext uri="{FF2B5EF4-FFF2-40B4-BE49-F238E27FC236}">
                <a16:creationId xmlns:a16="http://schemas.microsoft.com/office/drawing/2014/main" id="{8ED93B01-C272-B0C5-7B95-9EBC94E5CD24}"/>
              </a:ext>
            </a:extLst>
          </p:cNvPr>
          <p:cNvSpPr txBox="1"/>
          <p:nvPr/>
        </p:nvSpPr>
        <p:spPr>
          <a:xfrm>
            <a:off x="10568277" y="208091"/>
            <a:ext cx="1186927" cy="141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7"/>
              </a:lnSpc>
              <a:spcBef>
                <a:spcPct val="0"/>
              </a:spcBef>
            </a:pPr>
            <a:r>
              <a:rPr lang="en-US" sz="1067" dirty="0">
                <a:solidFill>
                  <a:srgbClr val="F9F9F9"/>
                </a:solidFill>
                <a:latin typeface="Helios Extended Bold"/>
              </a:rPr>
              <a:t>CONCLUSIONI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99127" y="2425951"/>
            <a:ext cx="657045" cy="489162"/>
            <a:chOff x="0" y="0"/>
            <a:chExt cx="259573" cy="236854"/>
          </a:xfrm>
          <a:solidFill>
            <a:srgbClr val="1E6B81"/>
          </a:solidFill>
        </p:grpSpPr>
        <p:sp>
          <p:nvSpPr>
            <p:cNvPr id="3" name="Freeform 3"/>
            <p:cNvSpPr/>
            <p:nvPr/>
          </p:nvSpPr>
          <p:spPr>
            <a:xfrm>
              <a:off x="0" y="0"/>
              <a:ext cx="259573" cy="236854"/>
            </a:xfrm>
            <a:custGeom>
              <a:avLst/>
              <a:gdLst/>
              <a:ahLst/>
              <a:cxnLst/>
              <a:rect l="l" t="t" r="r" b="b"/>
              <a:pathLst>
                <a:path w="259573" h="236854">
                  <a:moveTo>
                    <a:pt x="0" y="0"/>
                  </a:moveTo>
                  <a:lnTo>
                    <a:pt x="259573" y="0"/>
                  </a:lnTo>
                  <a:lnTo>
                    <a:pt x="259573" y="236854"/>
                  </a:lnTo>
                  <a:lnTo>
                    <a:pt x="0" y="236854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it-IT" sz="1200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259573" cy="294004"/>
            </a:xfrm>
            <a:prstGeom prst="rect">
              <a:avLst/>
            </a:prstGeom>
            <a:grpFill/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sp>
        <p:nvSpPr>
          <p:cNvPr id="5" name="Freeform 5"/>
          <p:cNvSpPr/>
          <p:nvPr/>
        </p:nvSpPr>
        <p:spPr>
          <a:xfrm>
            <a:off x="6096001" y="5984583"/>
            <a:ext cx="241539" cy="241539"/>
          </a:xfrm>
          <a:custGeom>
            <a:avLst/>
            <a:gdLst/>
            <a:ahLst/>
            <a:cxnLst/>
            <a:rect l="l" t="t" r="r" b="b"/>
            <a:pathLst>
              <a:path w="362309" h="362309">
                <a:moveTo>
                  <a:pt x="0" y="0"/>
                </a:moveTo>
                <a:lnTo>
                  <a:pt x="362309" y="0"/>
                </a:lnTo>
                <a:lnTo>
                  <a:pt x="362309" y="362309"/>
                </a:lnTo>
                <a:lnTo>
                  <a:pt x="0" y="3623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 sz="1200"/>
          </a:p>
        </p:txBody>
      </p:sp>
      <p:sp>
        <p:nvSpPr>
          <p:cNvPr id="13" name="Freeform 13"/>
          <p:cNvSpPr/>
          <p:nvPr/>
        </p:nvSpPr>
        <p:spPr>
          <a:xfrm>
            <a:off x="3033769" y="2186935"/>
            <a:ext cx="873377" cy="728178"/>
          </a:xfrm>
          <a:custGeom>
            <a:avLst/>
            <a:gdLst/>
            <a:ahLst/>
            <a:cxnLst/>
            <a:rect l="l" t="t" r="r" b="b"/>
            <a:pathLst>
              <a:path w="1310065" h="1092267">
                <a:moveTo>
                  <a:pt x="0" y="0"/>
                </a:moveTo>
                <a:lnTo>
                  <a:pt x="1310066" y="0"/>
                </a:lnTo>
                <a:lnTo>
                  <a:pt x="1310066" y="1092267"/>
                </a:lnTo>
                <a:lnTo>
                  <a:pt x="0" y="109226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 sz="1200"/>
          </a:p>
        </p:txBody>
      </p:sp>
      <p:sp>
        <p:nvSpPr>
          <p:cNvPr id="16" name="TextBox 16"/>
          <p:cNvSpPr txBox="1"/>
          <p:nvPr/>
        </p:nvSpPr>
        <p:spPr>
          <a:xfrm>
            <a:off x="129396" y="768350"/>
            <a:ext cx="7889605" cy="859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678"/>
              </a:lnSpc>
            </a:pPr>
            <a:r>
              <a:rPr lang="en-US" sz="6678" dirty="0">
                <a:solidFill>
                  <a:srgbClr val="032A3B"/>
                </a:solidFill>
                <a:latin typeface="Helios Extended Bold"/>
              </a:rPr>
              <a:t>CONCLUSIONI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85800" y="2399445"/>
            <a:ext cx="4105730" cy="3277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 dirty="0">
                <a:solidFill>
                  <a:srgbClr val="032A3B"/>
                </a:solidFill>
                <a:latin typeface="Helios Extended Bold"/>
              </a:rPr>
              <a:t>LIMITAZIONI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336799" y="3194930"/>
            <a:ext cx="9127200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it-IT" sz="2000" b="1" dirty="0"/>
              <a:t>Lingua</a:t>
            </a:r>
            <a:r>
              <a:rPr lang="it-IT" sz="2000" dirty="0"/>
              <a:t>: Testato </a:t>
            </a:r>
            <a:r>
              <a:rPr lang="it-IT" sz="2000" b="1" dirty="0"/>
              <a:t>solo</a:t>
            </a:r>
            <a:r>
              <a:rPr lang="it-IT" sz="2000" dirty="0"/>
              <a:t> su dialoghi in inglese, limitando la generalizzazione.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336799" y="3669976"/>
            <a:ext cx="8785101" cy="15388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R="0" lvl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it-IT" sz="2000" b="1" dirty="0"/>
              <a:t>Dataset di qualità variabile:</a:t>
            </a:r>
          </a:p>
          <a:p>
            <a:pPr marL="0" lvl="2" indent="-285750">
              <a:buFont typeface="Arial" panose="020B0604020202020204" pitchFamily="34" charset="0"/>
              <a:buChar char="•"/>
              <a:defRPr/>
            </a:pPr>
            <a:r>
              <a:rPr lang="it-IT" sz="2000" dirty="0"/>
              <a:t>Difficoltà nel distinguere contributi umani e generati dall’AI in dataset come Pc-</a:t>
            </a:r>
            <a:r>
              <a:rPr lang="it-IT" sz="2000" dirty="0" err="1"/>
              <a:t>Usr</a:t>
            </a:r>
            <a:r>
              <a:rPr lang="it-IT" sz="2000" dirty="0"/>
              <a:t> e Tc-</a:t>
            </a:r>
            <a:r>
              <a:rPr lang="it-IT" sz="2000" dirty="0" err="1"/>
              <a:t>Usr</a:t>
            </a:r>
            <a:r>
              <a:rPr lang="it-IT" sz="2000" dirty="0"/>
              <a:t>.</a:t>
            </a:r>
          </a:p>
          <a:p>
            <a:pPr marL="0" lvl="2" indent="-285750">
              <a:buFont typeface="Arial" panose="020B0604020202020204" pitchFamily="34" charset="0"/>
              <a:buChar char="•"/>
              <a:defRPr/>
            </a:pPr>
            <a:r>
              <a:rPr lang="it-IT" sz="2000" dirty="0"/>
              <a:t>Dataset non strutturati o privi di annotazioni riducono l’efficacia della personalizzazione.</a:t>
            </a: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8249BD26-E79F-05E2-5D98-F9D7D5C58B00}"/>
              </a:ext>
            </a:extLst>
          </p:cNvPr>
          <p:cNvSpPr txBox="1"/>
          <p:nvPr/>
        </p:nvSpPr>
        <p:spPr>
          <a:xfrm>
            <a:off x="1222064" y="5329481"/>
            <a:ext cx="9788836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000" b="1" dirty="0"/>
              <a:t>Limiti della personalizzazione: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2000" dirty="0"/>
              <a:t>Adattabilità dipendente dalla qualità del dataset.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2000" dirty="0"/>
              <a:t>Prompt strutturati meno efficaci in scenari che richiedono dinamismo o valutazioni creative (es. empatia o "umanità" delle risposte).</a:t>
            </a:r>
          </a:p>
        </p:txBody>
      </p:sp>
      <p:pic>
        <p:nvPicPr>
          <p:cNvPr id="30" name="Elemento grafico 29" descr="Badge 1 contorno">
            <a:extLst>
              <a:ext uri="{FF2B5EF4-FFF2-40B4-BE49-F238E27FC236}">
                <a16:creationId xmlns:a16="http://schemas.microsoft.com/office/drawing/2014/main" id="{BAE1F0CA-071E-B2B8-A5BF-B60B17E73B3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02333" y="3047186"/>
            <a:ext cx="585876" cy="585876"/>
          </a:xfrm>
          <a:prstGeom prst="rect">
            <a:avLst/>
          </a:prstGeom>
        </p:spPr>
      </p:pic>
      <p:pic>
        <p:nvPicPr>
          <p:cNvPr id="32" name="Elemento grafico 31" descr="Badge contorno">
            <a:extLst>
              <a:ext uri="{FF2B5EF4-FFF2-40B4-BE49-F238E27FC236}">
                <a16:creationId xmlns:a16="http://schemas.microsoft.com/office/drawing/2014/main" id="{F6B6596E-D180-90F0-4EC1-C540EC226AA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02333" y="3637044"/>
            <a:ext cx="552809" cy="552809"/>
          </a:xfrm>
          <a:prstGeom prst="rect">
            <a:avLst/>
          </a:prstGeom>
        </p:spPr>
      </p:pic>
      <p:pic>
        <p:nvPicPr>
          <p:cNvPr id="34" name="Elemento grafico 33" descr="Badge 3 contorno">
            <a:extLst>
              <a:ext uri="{FF2B5EF4-FFF2-40B4-BE49-F238E27FC236}">
                <a16:creationId xmlns:a16="http://schemas.microsoft.com/office/drawing/2014/main" id="{AA218263-0C7F-323F-1F89-A90D489B15D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20892" y="5183431"/>
            <a:ext cx="552809" cy="552809"/>
          </a:xfrm>
          <a:prstGeom prst="rect">
            <a:avLst/>
          </a:prstGeom>
        </p:spPr>
      </p:pic>
      <p:grpSp>
        <p:nvGrpSpPr>
          <p:cNvPr id="35" name="Group 5">
            <a:extLst>
              <a:ext uri="{FF2B5EF4-FFF2-40B4-BE49-F238E27FC236}">
                <a16:creationId xmlns:a16="http://schemas.microsoft.com/office/drawing/2014/main" id="{848CA67B-B59A-7561-97E6-EE1153526229}"/>
              </a:ext>
            </a:extLst>
          </p:cNvPr>
          <p:cNvGrpSpPr/>
          <p:nvPr/>
        </p:nvGrpSpPr>
        <p:grpSpPr>
          <a:xfrm>
            <a:off x="0" y="0"/>
            <a:ext cx="12192000" cy="513272"/>
            <a:chOff x="0" y="0"/>
            <a:chExt cx="4816593" cy="202774"/>
          </a:xfrm>
        </p:grpSpPr>
        <p:sp>
          <p:nvSpPr>
            <p:cNvPr id="36" name="Freeform 6">
              <a:extLst>
                <a:ext uri="{FF2B5EF4-FFF2-40B4-BE49-F238E27FC236}">
                  <a16:creationId xmlns:a16="http://schemas.microsoft.com/office/drawing/2014/main" id="{57637609-1453-E544-1EDA-BF4C74A89E78}"/>
                </a:ext>
              </a:extLst>
            </p:cNvPr>
            <p:cNvSpPr/>
            <p:nvPr/>
          </p:nvSpPr>
          <p:spPr>
            <a:xfrm>
              <a:off x="0" y="0"/>
              <a:ext cx="4816592" cy="202774"/>
            </a:xfrm>
            <a:custGeom>
              <a:avLst/>
              <a:gdLst/>
              <a:ahLst/>
              <a:cxnLst/>
              <a:rect l="l" t="t" r="r" b="b"/>
              <a:pathLst>
                <a:path w="4816592" h="202774">
                  <a:moveTo>
                    <a:pt x="0" y="0"/>
                  </a:moveTo>
                  <a:lnTo>
                    <a:pt x="4816592" y="0"/>
                  </a:lnTo>
                  <a:lnTo>
                    <a:pt x="4816592" y="202774"/>
                  </a:lnTo>
                  <a:lnTo>
                    <a:pt x="0" y="20277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it-IT" sz="1200"/>
            </a:p>
          </p:txBody>
        </p:sp>
        <p:sp>
          <p:nvSpPr>
            <p:cNvPr id="37" name="TextBox 7">
              <a:extLst>
                <a:ext uri="{FF2B5EF4-FFF2-40B4-BE49-F238E27FC236}">
                  <a16:creationId xmlns:a16="http://schemas.microsoft.com/office/drawing/2014/main" id="{67F472E5-14DB-D282-8906-F30970CE5A55}"/>
                </a:ext>
              </a:extLst>
            </p:cNvPr>
            <p:cNvSpPr txBox="1"/>
            <p:nvPr/>
          </p:nvSpPr>
          <p:spPr>
            <a:xfrm>
              <a:off x="0" y="9525"/>
              <a:ext cx="4816593" cy="193249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067"/>
                </a:lnSpc>
                <a:spcBef>
                  <a:spcPct val="0"/>
                </a:spcBef>
              </a:pPr>
              <a:endParaRPr sz="1200"/>
            </a:p>
          </p:txBody>
        </p:sp>
      </p:grpSp>
      <p:grpSp>
        <p:nvGrpSpPr>
          <p:cNvPr id="38" name="Group 8">
            <a:extLst>
              <a:ext uri="{FF2B5EF4-FFF2-40B4-BE49-F238E27FC236}">
                <a16:creationId xmlns:a16="http://schemas.microsoft.com/office/drawing/2014/main" id="{CD2C2FC3-9910-F202-06FF-F23998307062}"/>
              </a:ext>
            </a:extLst>
          </p:cNvPr>
          <p:cNvGrpSpPr/>
          <p:nvPr/>
        </p:nvGrpSpPr>
        <p:grpSpPr>
          <a:xfrm>
            <a:off x="1689403" y="-1398"/>
            <a:ext cx="2078043" cy="513272"/>
            <a:chOff x="0" y="0"/>
            <a:chExt cx="820955" cy="202774"/>
          </a:xfrm>
        </p:grpSpPr>
        <p:sp>
          <p:nvSpPr>
            <p:cNvPr id="39" name="Freeform 9">
              <a:extLst>
                <a:ext uri="{FF2B5EF4-FFF2-40B4-BE49-F238E27FC236}">
                  <a16:creationId xmlns:a16="http://schemas.microsoft.com/office/drawing/2014/main" id="{24B8735B-90D0-70AE-8729-9A3485E12DF0}"/>
                </a:ext>
              </a:extLst>
            </p:cNvPr>
            <p:cNvSpPr/>
            <p:nvPr/>
          </p:nvSpPr>
          <p:spPr>
            <a:xfrm>
              <a:off x="0" y="0"/>
              <a:ext cx="820955" cy="202774"/>
            </a:xfrm>
            <a:custGeom>
              <a:avLst/>
              <a:gdLst/>
              <a:ahLst/>
              <a:cxnLst/>
              <a:rect l="l" t="t" r="r" b="b"/>
              <a:pathLst>
                <a:path w="820955" h="202774">
                  <a:moveTo>
                    <a:pt x="0" y="0"/>
                  </a:moveTo>
                  <a:lnTo>
                    <a:pt x="820955" y="0"/>
                  </a:lnTo>
                  <a:lnTo>
                    <a:pt x="820955" y="202774"/>
                  </a:lnTo>
                  <a:lnTo>
                    <a:pt x="0" y="202774"/>
                  </a:lnTo>
                  <a:close/>
                </a:path>
              </a:pathLst>
            </a:custGeom>
            <a:solidFill>
              <a:srgbClr val="A97658"/>
            </a:solidFill>
          </p:spPr>
          <p:txBody>
            <a:bodyPr/>
            <a:lstStyle/>
            <a:p>
              <a:endParaRPr lang="it-IT" sz="1200"/>
            </a:p>
          </p:txBody>
        </p:sp>
        <p:sp>
          <p:nvSpPr>
            <p:cNvPr id="40" name="TextBox 10">
              <a:extLst>
                <a:ext uri="{FF2B5EF4-FFF2-40B4-BE49-F238E27FC236}">
                  <a16:creationId xmlns:a16="http://schemas.microsoft.com/office/drawing/2014/main" id="{990BF513-FF32-DE54-1189-67DA976610D0}"/>
                </a:ext>
              </a:extLst>
            </p:cNvPr>
            <p:cNvSpPr txBox="1"/>
            <p:nvPr/>
          </p:nvSpPr>
          <p:spPr>
            <a:xfrm>
              <a:off x="0" y="-57150"/>
              <a:ext cx="820955" cy="259924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sp>
        <p:nvSpPr>
          <p:cNvPr id="41" name="TextBox 22">
            <a:extLst>
              <a:ext uri="{FF2B5EF4-FFF2-40B4-BE49-F238E27FC236}">
                <a16:creationId xmlns:a16="http://schemas.microsoft.com/office/drawing/2014/main" id="{D7DCB064-2E31-C69F-DA19-4E98A3EF2620}"/>
              </a:ext>
            </a:extLst>
          </p:cNvPr>
          <p:cNvSpPr txBox="1"/>
          <p:nvPr/>
        </p:nvSpPr>
        <p:spPr>
          <a:xfrm>
            <a:off x="-216385" y="181384"/>
            <a:ext cx="1993253" cy="141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7"/>
              </a:lnSpc>
            </a:pPr>
            <a:r>
              <a:rPr lang="en-US" sz="1067">
                <a:solidFill>
                  <a:srgbClr val="F9F9F9"/>
                </a:solidFill>
                <a:latin typeface="Helios Extended Bold"/>
              </a:rPr>
              <a:t>INTRODUZIONE</a:t>
            </a:r>
          </a:p>
        </p:txBody>
      </p:sp>
      <p:sp>
        <p:nvSpPr>
          <p:cNvPr id="42" name="TextBox 23">
            <a:extLst>
              <a:ext uri="{FF2B5EF4-FFF2-40B4-BE49-F238E27FC236}">
                <a16:creationId xmlns:a16="http://schemas.microsoft.com/office/drawing/2014/main" id="{F73A3D4E-CEE6-49C1-EBE1-E98EE58D360C}"/>
              </a:ext>
            </a:extLst>
          </p:cNvPr>
          <p:cNvSpPr txBox="1"/>
          <p:nvPr/>
        </p:nvSpPr>
        <p:spPr>
          <a:xfrm>
            <a:off x="1776868" y="181384"/>
            <a:ext cx="1993253" cy="141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7"/>
              </a:lnSpc>
            </a:pPr>
            <a:r>
              <a:rPr lang="en-US" sz="1067">
                <a:solidFill>
                  <a:srgbClr val="F9F9F9"/>
                </a:solidFill>
                <a:latin typeface="Helios Extended Bold"/>
              </a:rPr>
              <a:t>METODOLOGIA</a:t>
            </a:r>
          </a:p>
        </p:txBody>
      </p:sp>
      <p:sp>
        <p:nvSpPr>
          <p:cNvPr id="43" name="TextBox 24">
            <a:extLst>
              <a:ext uri="{FF2B5EF4-FFF2-40B4-BE49-F238E27FC236}">
                <a16:creationId xmlns:a16="http://schemas.microsoft.com/office/drawing/2014/main" id="{94D1D85F-C0FC-BBC4-9DFA-AB577B2A3FF3}"/>
              </a:ext>
            </a:extLst>
          </p:cNvPr>
          <p:cNvSpPr txBox="1"/>
          <p:nvPr/>
        </p:nvSpPr>
        <p:spPr>
          <a:xfrm>
            <a:off x="3907146" y="181384"/>
            <a:ext cx="1993253" cy="141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7"/>
              </a:lnSpc>
            </a:pPr>
            <a:r>
              <a:rPr lang="en-US" sz="1067">
                <a:solidFill>
                  <a:srgbClr val="F9F9F9"/>
                </a:solidFill>
                <a:latin typeface="Helios Extended Bold"/>
              </a:rPr>
              <a:t>DATASET</a:t>
            </a:r>
          </a:p>
        </p:txBody>
      </p:sp>
      <p:sp>
        <p:nvSpPr>
          <p:cNvPr id="44" name="TextBox 25">
            <a:extLst>
              <a:ext uri="{FF2B5EF4-FFF2-40B4-BE49-F238E27FC236}">
                <a16:creationId xmlns:a16="http://schemas.microsoft.com/office/drawing/2014/main" id="{084F3812-E1AB-F561-652B-CB3619C15184}"/>
              </a:ext>
            </a:extLst>
          </p:cNvPr>
          <p:cNvSpPr txBox="1"/>
          <p:nvPr/>
        </p:nvSpPr>
        <p:spPr>
          <a:xfrm>
            <a:off x="5641930" y="181384"/>
            <a:ext cx="1993253" cy="141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7"/>
              </a:lnSpc>
            </a:pPr>
            <a:r>
              <a:rPr lang="en-US" sz="1067">
                <a:solidFill>
                  <a:srgbClr val="F9F9F9"/>
                </a:solidFill>
                <a:latin typeface="Helios Extended Bold"/>
              </a:rPr>
              <a:t>EDA</a:t>
            </a:r>
          </a:p>
        </p:txBody>
      </p:sp>
      <p:sp>
        <p:nvSpPr>
          <p:cNvPr id="45" name="TextBox 26">
            <a:extLst>
              <a:ext uri="{FF2B5EF4-FFF2-40B4-BE49-F238E27FC236}">
                <a16:creationId xmlns:a16="http://schemas.microsoft.com/office/drawing/2014/main" id="{1A39C26B-2D8E-68C1-F3F1-D4652E82D877}"/>
              </a:ext>
            </a:extLst>
          </p:cNvPr>
          <p:cNvSpPr txBox="1"/>
          <p:nvPr/>
        </p:nvSpPr>
        <p:spPr>
          <a:xfrm>
            <a:off x="7409942" y="116125"/>
            <a:ext cx="1993253" cy="282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7"/>
              </a:lnSpc>
            </a:pPr>
            <a:r>
              <a:rPr lang="en-US" sz="1067">
                <a:solidFill>
                  <a:srgbClr val="F9F9F9"/>
                </a:solidFill>
                <a:latin typeface="Helios Extended Bold"/>
              </a:rPr>
              <a:t>PROTOCOLLO SPERIMENTALE</a:t>
            </a:r>
          </a:p>
        </p:txBody>
      </p:sp>
      <p:sp>
        <p:nvSpPr>
          <p:cNvPr id="46" name="TextBox 27">
            <a:extLst>
              <a:ext uri="{FF2B5EF4-FFF2-40B4-BE49-F238E27FC236}">
                <a16:creationId xmlns:a16="http://schemas.microsoft.com/office/drawing/2014/main" id="{2AE04D90-4EF3-3D7B-D531-85084B91C92D}"/>
              </a:ext>
            </a:extLst>
          </p:cNvPr>
          <p:cNvSpPr txBox="1"/>
          <p:nvPr/>
        </p:nvSpPr>
        <p:spPr>
          <a:xfrm>
            <a:off x="9542894" y="182782"/>
            <a:ext cx="831814" cy="141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7"/>
              </a:lnSpc>
              <a:spcBef>
                <a:spcPct val="0"/>
              </a:spcBef>
            </a:pPr>
            <a:r>
              <a:rPr lang="en-US" sz="1067">
                <a:solidFill>
                  <a:srgbClr val="F9F9F9"/>
                </a:solidFill>
                <a:latin typeface="Helios Extended Bold"/>
              </a:rPr>
              <a:t>RISULTATI</a:t>
            </a:r>
          </a:p>
        </p:txBody>
      </p:sp>
      <p:sp>
        <p:nvSpPr>
          <p:cNvPr id="47" name="TextBox 28">
            <a:extLst>
              <a:ext uri="{FF2B5EF4-FFF2-40B4-BE49-F238E27FC236}">
                <a16:creationId xmlns:a16="http://schemas.microsoft.com/office/drawing/2014/main" id="{78692C66-197C-062D-3B19-D1ECC3BC0D2F}"/>
              </a:ext>
            </a:extLst>
          </p:cNvPr>
          <p:cNvSpPr txBox="1"/>
          <p:nvPr/>
        </p:nvSpPr>
        <p:spPr>
          <a:xfrm>
            <a:off x="10912737" y="182782"/>
            <a:ext cx="1186927" cy="141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7"/>
              </a:lnSpc>
              <a:spcBef>
                <a:spcPct val="0"/>
              </a:spcBef>
            </a:pPr>
            <a:r>
              <a:rPr lang="en-US" sz="1067">
                <a:solidFill>
                  <a:srgbClr val="F9F9F9"/>
                </a:solidFill>
                <a:latin typeface="Helios Extended Bold"/>
              </a:rPr>
              <a:t>CONCLUSIONI</a:t>
            </a:r>
          </a:p>
        </p:txBody>
      </p:sp>
      <p:grpSp>
        <p:nvGrpSpPr>
          <p:cNvPr id="48" name="Group 8">
            <a:extLst>
              <a:ext uri="{FF2B5EF4-FFF2-40B4-BE49-F238E27FC236}">
                <a16:creationId xmlns:a16="http://schemas.microsoft.com/office/drawing/2014/main" id="{5FF9F1EB-0422-11AD-5BD0-BEF018918D2B}"/>
              </a:ext>
            </a:extLst>
          </p:cNvPr>
          <p:cNvGrpSpPr/>
          <p:nvPr/>
        </p:nvGrpSpPr>
        <p:grpSpPr>
          <a:xfrm>
            <a:off x="1" y="0"/>
            <a:ext cx="12192000" cy="513272"/>
            <a:chOff x="0" y="0"/>
            <a:chExt cx="4231842" cy="202774"/>
          </a:xfrm>
        </p:grpSpPr>
        <p:sp>
          <p:nvSpPr>
            <p:cNvPr id="49" name="Freeform 9">
              <a:extLst>
                <a:ext uri="{FF2B5EF4-FFF2-40B4-BE49-F238E27FC236}">
                  <a16:creationId xmlns:a16="http://schemas.microsoft.com/office/drawing/2014/main" id="{BE303123-FE06-C087-E438-E773D576B8DF}"/>
                </a:ext>
              </a:extLst>
            </p:cNvPr>
            <p:cNvSpPr/>
            <p:nvPr/>
          </p:nvSpPr>
          <p:spPr>
            <a:xfrm>
              <a:off x="0" y="0"/>
              <a:ext cx="4231842" cy="202774"/>
            </a:xfrm>
            <a:custGeom>
              <a:avLst/>
              <a:gdLst/>
              <a:ahLst/>
              <a:cxnLst/>
              <a:rect l="l" t="t" r="r" b="b"/>
              <a:pathLst>
                <a:path w="4231842" h="202774">
                  <a:moveTo>
                    <a:pt x="0" y="0"/>
                  </a:moveTo>
                  <a:lnTo>
                    <a:pt x="4231842" y="0"/>
                  </a:lnTo>
                  <a:lnTo>
                    <a:pt x="4231842" y="202774"/>
                  </a:lnTo>
                  <a:lnTo>
                    <a:pt x="0" y="20277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it-IT" sz="1200" dirty="0"/>
            </a:p>
          </p:txBody>
        </p:sp>
        <p:sp>
          <p:nvSpPr>
            <p:cNvPr id="50" name="TextBox 10">
              <a:extLst>
                <a:ext uri="{FF2B5EF4-FFF2-40B4-BE49-F238E27FC236}">
                  <a16:creationId xmlns:a16="http://schemas.microsoft.com/office/drawing/2014/main" id="{7CA898FE-9FE0-0F2F-E88E-266DA7187146}"/>
                </a:ext>
              </a:extLst>
            </p:cNvPr>
            <p:cNvSpPr txBox="1"/>
            <p:nvPr/>
          </p:nvSpPr>
          <p:spPr>
            <a:xfrm>
              <a:off x="0" y="9525"/>
              <a:ext cx="4231842" cy="193249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067"/>
                </a:lnSpc>
                <a:spcBef>
                  <a:spcPct val="0"/>
                </a:spcBef>
              </a:pPr>
              <a:endParaRPr sz="1200"/>
            </a:p>
          </p:txBody>
        </p:sp>
      </p:grpSp>
      <p:grpSp>
        <p:nvGrpSpPr>
          <p:cNvPr id="51" name="Group 11">
            <a:extLst>
              <a:ext uri="{FF2B5EF4-FFF2-40B4-BE49-F238E27FC236}">
                <a16:creationId xmlns:a16="http://schemas.microsoft.com/office/drawing/2014/main" id="{573B85B4-9129-45D6-3624-6F9E5899418C}"/>
              </a:ext>
            </a:extLst>
          </p:cNvPr>
          <p:cNvGrpSpPr/>
          <p:nvPr/>
        </p:nvGrpSpPr>
        <p:grpSpPr>
          <a:xfrm>
            <a:off x="10377843" y="0"/>
            <a:ext cx="1913893" cy="513272"/>
            <a:chOff x="0" y="0"/>
            <a:chExt cx="584750" cy="202774"/>
          </a:xfrm>
          <a:solidFill>
            <a:srgbClr val="1E6B81"/>
          </a:solidFill>
        </p:grpSpPr>
        <p:sp>
          <p:nvSpPr>
            <p:cNvPr id="52" name="Freeform 12">
              <a:extLst>
                <a:ext uri="{FF2B5EF4-FFF2-40B4-BE49-F238E27FC236}">
                  <a16:creationId xmlns:a16="http://schemas.microsoft.com/office/drawing/2014/main" id="{A5C1BC58-94AE-0B55-02F8-DD4B9DF4A550}"/>
                </a:ext>
              </a:extLst>
            </p:cNvPr>
            <p:cNvSpPr/>
            <p:nvPr/>
          </p:nvSpPr>
          <p:spPr>
            <a:xfrm>
              <a:off x="0" y="0"/>
              <a:ext cx="584750" cy="202774"/>
            </a:xfrm>
            <a:custGeom>
              <a:avLst/>
              <a:gdLst/>
              <a:ahLst/>
              <a:cxnLst/>
              <a:rect l="l" t="t" r="r" b="b"/>
              <a:pathLst>
                <a:path w="584750" h="202774">
                  <a:moveTo>
                    <a:pt x="0" y="0"/>
                  </a:moveTo>
                  <a:lnTo>
                    <a:pt x="584750" y="0"/>
                  </a:lnTo>
                  <a:lnTo>
                    <a:pt x="584750" y="202774"/>
                  </a:lnTo>
                  <a:lnTo>
                    <a:pt x="0" y="202774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it-IT" sz="1200"/>
            </a:p>
          </p:txBody>
        </p:sp>
        <p:sp>
          <p:nvSpPr>
            <p:cNvPr id="53" name="TextBox 13">
              <a:extLst>
                <a:ext uri="{FF2B5EF4-FFF2-40B4-BE49-F238E27FC236}">
                  <a16:creationId xmlns:a16="http://schemas.microsoft.com/office/drawing/2014/main" id="{2748F043-3099-E963-5DC7-DD161355DDAE}"/>
                </a:ext>
              </a:extLst>
            </p:cNvPr>
            <p:cNvSpPr txBox="1"/>
            <p:nvPr/>
          </p:nvSpPr>
          <p:spPr>
            <a:xfrm>
              <a:off x="0" y="-57150"/>
              <a:ext cx="584750" cy="259924"/>
            </a:xfrm>
            <a:prstGeom prst="rect">
              <a:avLst/>
            </a:prstGeom>
            <a:grpFill/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sp>
        <p:nvSpPr>
          <p:cNvPr id="54" name="TextBox 16">
            <a:extLst>
              <a:ext uri="{FF2B5EF4-FFF2-40B4-BE49-F238E27FC236}">
                <a16:creationId xmlns:a16="http://schemas.microsoft.com/office/drawing/2014/main" id="{B054D684-67C0-3B68-EB52-55C6C3526D4E}"/>
              </a:ext>
            </a:extLst>
          </p:cNvPr>
          <p:cNvSpPr txBox="1"/>
          <p:nvPr/>
        </p:nvSpPr>
        <p:spPr>
          <a:xfrm>
            <a:off x="-216385" y="181384"/>
            <a:ext cx="1993253" cy="141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7"/>
              </a:lnSpc>
            </a:pPr>
            <a:r>
              <a:rPr lang="en-US" sz="1067">
                <a:solidFill>
                  <a:srgbClr val="F9F9F9"/>
                </a:solidFill>
                <a:latin typeface="Helios Extended Bold"/>
              </a:rPr>
              <a:t>INTRODUZIONE</a:t>
            </a:r>
          </a:p>
        </p:txBody>
      </p:sp>
      <p:sp>
        <p:nvSpPr>
          <p:cNvPr id="55" name="TextBox 17">
            <a:extLst>
              <a:ext uri="{FF2B5EF4-FFF2-40B4-BE49-F238E27FC236}">
                <a16:creationId xmlns:a16="http://schemas.microsoft.com/office/drawing/2014/main" id="{FFD90268-8EE2-CD1D-2BE3-4FB77D181F6D}"/>
              </a:ext>
            </a:extLst>
          </p:cNvPr>
          <p:cNvSpPr txBox="1"/>
          <p:nvPr/>
        </p:nvSpPr>
        <p:spPr>
          <a:xfrm>
            <a:off x="1776868" y="181384"/>
            <a:ext cx="1993253" cy="141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7"/>
              </a:lnSpc>
            </a:pPr>
            <a:r>
              <a:rPr lang="en-US" sz="1067" dirty="0">
                <a:solidFill>
                  <a:srgbClr val="F9F9F9"/>
                </a:solidFill>
                <a:latin typeface="Helios Extended Bold"/>
              </a:rPr>
              <a:t>STATO DELL’ARTE</a:t>
            </a:r>
          </a:p>
        </p:txBody>
      </p:sp>
      <p:sp>
        <p:nvSpPr>
          <p:cNvPr id="56" name="TextBox 18">
            <a:extLst>
              <a:ext uri="{FF2B5EF4-FFF2-40B4-BE49-F238E27FC236}">
                <a16:creationId xmlns:a16="http://schemas.microsoft.com/office/drawing/2014/main" id="{4F30537A-3E05-3D99-0650-C6C10CA02FD6}"/>
              </a:ext>
            </a:extLst>
          </p:cNvPr>
          <p:cNvSpPr txBox="1"/>
          <p:nvPr/>
        </p:nvSpPr>
        <p:spPr>
          <a:xfrm>
            <a:off x="3907146" y="181384"/>
            <a:ext cx="1993253" cy="141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7"/>
              </a:lnSpc>
            </a:pPr>
            <a:r>
              <a:rPr lang="en-US" sz="1067" dirty="0">
                <a:solidFill>
                  <a:srgbClr val="F9F9F9"/>
                </a:solidFill>
                <a:latin typeface="Helios Extended Bold"/>
              </a:rPr>
              <a:t>MATERIALE E METODI</a:t>
            </a:r>
          </a:p>
        </p:txBody>
      </p:sp>
      <p:sp>
        <p:nvSpPr>
          <p:cNvPr id="57" name="TextBox 19">
            <a:extLst>
              <a:ext uri="{FF2B5EF4-FFF2-40B4-BE49-F238E27FC236}">
                <a16:creationId xmlns:a16="http://schemas.microsoft.com/office/drawing/2014/main" id="{1ED5D068-8FB3-1E4C-617B-A974BF78AEA4}"/>
              </a:ext>
            </a:extLst>
          </p:cNvPr>
          <p:cNvSpPr txBox="1"/>
          <p:nvPr/>
        </p:nvSpPr>
        <p:spPr>
          <a:xfrm>
            <a:off x="6216827" y="181384"/>
            <a:ext cx="1993253" cy="141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7"/>
              </a:lnSpc>
            </a:pPr>
            <a:r>
              <a:rPr lang="en-US" sz="1067" dirty="0">
                <a:solidFill>
                  <a:srgbClr val="F9F9F9"/>
                </a:solidFill>
                <a:latin typeface="Helios Extended Bold"/>
              </a:rPr>
              <a:t>IMPLEMENTAZIONE</a:t>
            </a:r>
          </a:p>
        </p:txBody>
      </p:sp>
      <p:sp>
        <p:nvSpPr>
          <p:cNvPr id="58" name="TextBox 25">
            <a:extLst>
              <a:ext uri="{FF2B5EF4-FFF2-40B4-BE49-F238E27FC236}">
                <a16:creationId xmlns:a16="http://schemas.microsoft.com/office/drawing/2014/main" id="{C2310DC5-EE62-B8E9-4D7A-925250A04B41}"/>
              </a:ext>
            </a:extLst>
          </p:cNvPr>
          <p:cNvSpPr txBox="1"/>
          <p:nvPr/>
        </p:nvSpPr>
        <p:spPr>
          <a:xfrm>
            <a:off x="8953319" y="183298"/>
            <a:ext cx="831814" cy="141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7"/>
              </a:lnSpc>
              <a:spcBef>
                <a:spcPct val="0"/>
              </a:spcBef>
            </a:pPr>
            <a:r>
              <a:rPr lang="en-US" sz="1067" dirty="0">
                <a:solidFill>
                  <a:srgbClr val="F9F9F9"/>
                </a:solidFill>
                <a:latin typeface="Helios Extended Bold"/>
              </a:rPr>
              <a:t>RISULTATI</a:t>
            </a:r>
          </a:p>
        </p:txBody>
      </p:sp>
      <p:sp>
        <p:nvSpPr>
          <p:cNvPr id="59" name="TextBox 26">
            <a:extLst>
              <a:ext uri="{FF2B5EF4-FFF2-40B4-BE49-F238E27FC236}">
                <a16:creationId xmlns:a16="http://schemas.microsoft.com/office/drawing/2014/main" id="{F6C08E9A-82F0-152C-F15C-1DBFB693993E}"/>
              </a:ext>
            </a:extLst>
          </p:cNvPr>
          <p:cNvSpPr txBox="1"/>
          <p:nvPr/>
        </p:nvSpPr>
        <p:spPr>
          <a:xfrm>
            <a:off x="10568277" y="208091"/>
            <a:ext cx="1186927" cy="141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7"/>
              </a:lnSpc>
              <a:spcBef>
                <a:spcPct val="0"/>
              </a:spcBef>
            </a:pPr>
            <a:r>
              <a:rPr lang="en-US" sz="1067" dirty="0">
                <a:solidFill>
                  <a:srgbClr val="F9F9F9"/>
                </a:solidFill>
                <a:latin typeface="Helios Extended Bold"/>
              </a:rPr>
              <a:t>CONCLUSIONI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BCC731-FA23-8BA6-7BC9-082B744DBA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5">
            <a:extLst>
              <a:ext uri="{FF2B5EF4-FFF2-40B4-BE49-F238E27FC236}">
                <a16:creationId xmlns:a16="http://schemas.microsoft.com/office/drawing/2014/main" id="{0CDE89B8-E007-B618-C9A1-50140EDEC939}"/>
              </a:ext>
            </a:extLst>
          </p:cNvPr>
          <p:cNvGrpSpPr/>
          <p:nvPr/>
        </p:nvGrpSpPr>
        <p:grpSpPr>
          <a:xfrm>
            <a:off x="0" y="0"/>
            <a:ext cx="12192000" cy="513272"/>
            <a:chOff x="0" y="0"/>
            <a:chExt cx="4816593" cy="202774"/>
          </a:xfrm>
        </p:grpSpPr>
        <p:sp>
          <p:nvSpPr>
            <p:cNvPr id="36" name="Freeform 6">
              <a:extLst>
                <a:ext uri="{FF2B5EF4-FFF2-40B4-BE49-F238E27FC236}">
                  <a16:creationId xmlns:a16="http://schemas.microsoft.com/office/drawing/2014/main" id="{A91A36CC-20BC-36F7-E95E-C79082BC3116}"/>
                </a:ext>
              </a:extLst>
            </p:cNvPr>
            <p:cNvSpPr/>
            <p:nvPr/>
          </p:nvSpPr>
          <p:spPr>
            <a:xfrm>
              <a:off x="0" y="0"/>
              <a:ext cx="4816592" cy="202774"/>
            </a:xfrm>
            <a:custGeom>
              <a:avLst/>
              <a:gdLst/>
              <a:ahLst/>
              <a:cxnLst/>
              <a:rect l="l" t="t" r="r" b="b"/>
              <a:pathLst>
                <a:path w="4816592" h="202774">
                  <a:moveTo>
                    <a:pt x="0" y="0"/>
                  </a:moveTo>
                  <a:lnTo>
                    <a:pt x="4816592" y="0"/>
                  </a:lnTo>
                  <a:lnTo>
                    <a:pt x="4816592" y="202774"/>
                  </a:lnTo>
                  <a:lnTo>
                    <a:pt x="0" y="20277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it-IT" sz="1200"/>
            </a:p>
          </p:txBody>
        </p:sp>
        <p:sp>
          <p:nvSpPr>
            <p:cNvPr id="37" name="TextBox 7">
              <a:extLst>
                <a:ext uri="{FF2B5EF4-FFF2-40B4-BE49-F238E27FC236}">
                  <a16:creationId xmlns:a16="http://schemas.microsoft.com/office/drawing/2014/main" id="{3B90087E-BCDA-441C-4476-690A0D067DCF}"/>
                </a:ext>
              </a:extLst>
            </p:cNvPr>
            <p:cNvSpPr txBox="1"/>
            <p:nvPr/>
          </p:nvSpPr>
          <p:spPr>
            <a:xfrm>
              <a:off x="0" y="9525"/>
              <a:ext cx="4816593" cy="193249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067"/>
                </a:lnSpc>
                <a:spcBef>
                  <a:spcPct val="0"/>
                </a:spcBef>
              </a:pPr>
              <a:endParaRPr sz="1200"/>
            </a:p>
          </p:txBody>
        </p:sp>
      </p:grpSp>
      <p:grpSp>
        <p:nvGrpSpPr>
          <p:cNvPr id="38" name="Group 8">
            <a:extLst>
              <a:ext uri="{FF2B5EF4-FFF2-40B4-BE49-F238E27FC236}">
                <a16:creationId xmlns:a16="http://schemas.microsoft.com/office/drawing/2014/main" id="{97ED7B66-E775-BC49-0731-B1379C846672}"/>
              </a:ext>
            </a:extLst>
          </p:cNvPr>
          <p:cNvGrpSpPr/>
          <p:nvPr/>
        </p:nvGrpSpPr>
        <p:grpSpPr>
          <a:xfrm>
            <a:off x="1689403" y="-1398"/>
            <a:ext cx="2078043" cy="513272"/>
            <a:chOff x="0" y="0"/>
            <a:chExt cx="820955" cy="202774"/>
          </a:xfrm>
        </p:grpSpPr>
        <p:sp>
          <p:nvSpPr>
            <p:cNvPr id="39" name="Freeform 9">
              <a:extLst>
                <a:ext uri="{FF2B5EF4-FFF2-40B4-BE49-F238E27FC236}">
                  <a16:creationId xmlns:a16="http://schemas.microsoft.com/office/drawing/2014/main" id="{A5BDAD3C-BB7A-6775-471B-8DA2F9FC1362}"/>
                </a:ext>
              </a:extLst>
            </p:cNvPr>
            <p:cNvSpPr/>
            <p:nvPr/>
          </p:nvSpPr>
          <p:spPr>
            <a:xfrm>
              <a:off x="0" y="0"/>
              <a:ext cx="820955" cy="202774"/>
            </a:xfrm>
            <a:custGeom>
              <a:avLst/>
              <a:gdLst/>
              <a:ahLst/>
              <a:cxnLst/>
              <a:rect l="l" t="t" r="r" b="b"/>
              <a:pathLst>
                <a:path w="820955" h="202774">
                  <a:moveTo>
                    <a:pt x="0" y="0"/>
                  </a:moveTo>
                  <a:lnTo>
                    <a:pt x="820955" y="0"/>
                  </a:lnTo>
                  <a:lnTo>
                    <a:pt x="820955" y="202774"/>
                  </a:lnTo>
                  <a:lnTo>
                    <a:pt x="0" y="202774"/>
                  </a:lnTo>
                  <a:close/>
                </a:path>
              </a:pathLst>
            </a:custGeom>
            <a:solidFill>
              <a:srgbClr val="A97658"/>
            </a:solidFill>
          </p:spPr>
          <p:txBody>
            <a:bodyPr/>
            <a:lstStyle/>
            <a:p>
              <a:endParaRPr lang="it-IT" sz="1200"/>
            </a:p>
          </p:txBody>
        </p:sp>
        <p:sp>
          <p:nvSpPr>
            <p:cNvPr id="40" name="TextBox 10">
              <a:extLst>
                <a:ext uri="{FF2B5EF4-FFF2-40B4-BE49-F238E27FC236}">
                  <a16:creationId xmlns:a16="http://schemas.microsoft.com/office/drawing/2014/main" id="{9FD13EE6-7C9F-66A6-6842-7AA41803A681}"/>
                </a:ext>
              </a:extLst>
            </p:cNvPr>
            <p:cNvSpPr txBox="1"/>
            <p:nvPr/>
          </p:nvSpPr>
          <p:spPr>
            <a:xfrm>
              <a:off x="0" y="-57150"/>
              <a:ext cx="820955" cy="259924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sp>
        <p:nvSpPr>
          <p:cNvPr id="41" name="TextBox 22">
            <a:extLst>
              <a:ext uri="{FF2B5EF4-FFF2-40B4-BE49-F238E27FC236}">
                <a16:creationId xmlns:a16="http://schemas.microsoft.com/office/drawing/2014/main" id="{7210846F-F740-7224-873B-05A915C02D35}"/>
              </a:ext>
            </a:extLst>
          </p:cNvPr>
          <p:cNvSpPr txBox="1"/>
          <p:nvPr/>
        </p:nvSpPr>
        <p:spPr>
          <a:xfrm>
            <a:off x="-216385" y="181384"/>
            <a:ext cx="1993253" cy="141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7"/>
              </a:lnSpc>
            </a:pPr>
            <a:r>
              <a:rPr lang="en-US" sz="1067">
                <a:solidFill>
                  <a:srgbClr val="F9F9F9"/>
                </a:solidFill>
                <a:latin typeface="Helios Extended Bold"/>
              </a:rPr>
              <a:t>INTRODUZIONE</a:t>
            </a:r>
          </a:p>
        </p:txBody>
      </p:sp>
      <p:sp>
        <p:nvSpPr>
          <p:cNvPr id="42" name="TextBox 23">
            <a:extLst>
              <a:ext uri="{FF2B5EF4-FFF2-40B4-BE49-F238E27FC236}">
                <a16:creationId xmlns:a16="http://schemas.microsoft.com/office/drawing/2014/main" id="{4C82E867-9FDD-38CB-D138-D57497A587B5}"/>
              </a:ext>
            </a:extLst>
          </p:cNvPr>
          <p:cNvSpPr txBox="1"/>
          <p:nvPr/>
        </p:nvSpPr>
        <p:spPr>
          <a:xfrm>
            <a:off x="1776868" y="181384"/>
            <a:ext cx="1993253" cy="141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7"/>
              </a:lnSpc>
            </a:pPr>
            <a:r>
              <a:rPr lang="en-US" sz="1067">
                <a:solidFill>
                  <a:srgbClr val="F9F9F9"/>
                </a:solidFill>
                <a:latin typeface="Helios Extended Bold"/>
              </a:rPr>
              <a:t>METODOLOGIA</a:t>
            </a:r>
          </a:p>
        </p:txBody>
      </p:sp>
      <p:sp>
        <p:nvSpPr>
          <p:cNvPr id="43" name="TextBox 24">
            <a:extLst>
              <a:ext uri="{FF2B5EF4-FFF2-40B4-BE49-F238E27FC236}">
                <a16:creationId xmlns:a16="http://schemas.microsoft.com/office/drawing/2014/main" id="{871FC5C2-B9FA-600D-3A47-649D33BC29C0}"/>
              </a:ext>
            </a:extLst>
          </p:cNvPr>
          <p:cNvSpPr txBox="1"/>
          <p:nvPr/>
        </p:nvSpPr>
        <p:spPr>
          <a:xfrm>
            <a:off x="3907146" y="181384"/>
            <a:ext cx="1993253" cy="141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7"/>
              </a:lnSpc>
            </a:pPr>
            <a:r>
              <a:rPr lang="en-US" sz="1067">
                <a:solidFill>
                  <a:srgbClr val="F9F9F9"/>
                </a:solidFill>
                <a:latin typeface="Helios Extended Bold"/>
              </a:rPr>
              <a:t>DATASET</a:t>
            </a:r>
          </a:p>
        </p:txBody>
      </p:sp>
      <p:sp>
        <p:nvSpPr>
          <p:cNvPr id="44" name="TextBox 25">
            <a:extLst>
              <a:ext uri="{FF2B5EF4-FFF2-40B4-BE49-F238E27FC236}">
                <a16:creationId xmlns:a16="http://schemas.microsoft.com/office/drawing/2014/main" id="{62B0D463-D365-4C22-9431-D2E84A80F21A}"/>
              </a:ext>
            </a:extLst>
          </p:cNvPr>
          <p:cNvSpPr txBox="1"/>
          <p:nvPr/>
        </p:nvSpPr>
        <p:spPr>
          <a:xfrm>
            <a:off x="5641930" y="181384"/>
            <a:ext cx="1993253" cy="141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7"/>
              </a:lnSpc>
            </a:pPr>
            <a:r>
              <a:rPr lang="en-US" sz="1067">
                <a:solidFill>
                  <a:srgbClr val="F9F9F9"/>
                </a:solidFill>
                <a:latin typeface="Helios Extended Bold"/>
              </a:rPr>
              <a:t>EDA</a:t>
            </a:r>
          </a:p>
        </p:txBody>
      </p:sp>
      <p:sp>
        <p:nvSpPr>
          <p:cNvPr id="45" name="TextBox 26">
            <a:extLst>
              <a:ext uri="{FF2B5EF4-FFF2-40B4-BE49-F238E27FC236}">
                <a16:creationId xmlns:a16="http://schemas.microsoft.com/office/drawing/2014/main" id="{235A8ABF-2031-728E-188E-99281C05D068}"/>
              </a:ext>
            </a:extLst>
          </p:cNvPr>
          <p:cNvSpPr txBox="1"/>
          <p:nvPr/>
        </p:nvSpPr>
        <p:spPr>
          <a:xfrm>
            <a:off x="7409942" y="116125"/>
            <a:ext cx="1993253" cy="282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7"/>
              </a:lnSpc>
            </a:pPr>
            <a:r>
              <a:rPr lang="en-US" sz="1067">
                <a:solidFill>
                  <a:srgbClr val="F9F9F9"/>
                </a:solidFill>
                <a:latin typeface="Helios Extended Bold"/>
              </a:rPr>
              <a:t>PROTOCOLLO SPERIMENTALE</a:t>
            </a:r>
          </a:p>
        </p:txBody>
      </p:sp>
      <p:sp>
        <p:nvSpPr>
          <p:cNvPr id="46" name="TextBox 27">
            <a:extLst>
              <a:ext uri="{FF2B5EF4-FFF2-40B4-BE49-F238E27FC236}">
                <a16:creationId xmlns:a16="http://schemas.microsoft.com/office/drawing/2014/main" id="{F9CB03B4-66E1-B003-E7EB-0964B288550B}"/>
              </a:ext>
            </a:extLst>
          </p:cNvPr>
          <p:cNvSpPr txBox="1"/>
          <p:nvPr/>
        </p:nvSpPr>
        <p:spPr>
          <a:xfrm>
            <a:off x="9542894" y="182782"/>
            <a:ext cx="831814" cy="141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7"/>
              </a:lnSpc>
              <a:spcBef>
                <a:spcPct val="0"/>
              </a:spcBef>
            </a:pPr>
            <a:r>
              <a:rPr lang="en-US" sz="1067">
                <a:solidFill>
                  <a:srgbClr val="F9F9F9"/>
                </a:solidFill>
                <a:latin typeface="Helios Extended Bold"/>
              </a:rPr>
              <a:t>RISULTATI</a:t>
            </a:r>
          </a:p>
        </p:txBody>
      </p:sp>
      <p:sp>
        <p:nvSpPr>
          <p:cNvPr id="47" name="TextBox 28">
            <a:extLst>
              <a:ext uri="{FF2B5EF4-FFF2-40B4-BE49-F238E27FC236}">
                <a16:creationId xmlns:a16="http://schemas.microsoft.com/office/drawing/2014/main" id="{5DE1DCB6-A9B2-4E67-B65B-4377E6C2E5BD}"/>
              </a:ext>
            </a:extLst>
          </p:cNvPr>
          <p:cNvSpPr txBox="1"/>
          <p:nvPr/>
        </p:nvSpPr>
        <p:spPr>
          <a:xfrm>
            <a:off x="10912737" y="182782"/>
            <a:ext cx="1186927" cy="141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7"/>
              </a:lnSpc>
              <a:spcBef>
                <a:spcPct val="0"/>
              </a:spcBef>
            </a:pPr>
            <a:r>
              <a:rPr lang="en-US" sz="1067">
                <a:solidFill>
                  <a:srgbClr val="F9F9F9"/>
                </a:solidFill>
                <a:latin typeface="Helios Extended Bold"/>
              </a:rPr>
              <a:t>CONCLUSIONI</a:t>
            </a:r>
          </a:p>
        </p:txBody>
      </p:sp>
      <p:grpSp>
        <p:nvGrpSpPr>
          <p:cNvPr id="48" name="Group 8">
            <a:extLst>
              <a:ext uri="{FF2B5EF4-FFF2-40B4-BE49-F238E27FC236}">
                <a16:creationId xmlns:a16="http://schemas.microsoft.com/office/drawing/2014/main" id="{EB6FDAC0-AE50-6FF4-999B-F747DC547C97}"/>
              </a:ext>
            </a:extLst>
          </p:cNvPr>
          <p:cNvGrpSpPr/>
          <p:nvPr/>
        </p:nvGrpSpPr>
        <p:grpSpPr>
          <a:xfrm>
            <a:off x="1" y="0"/>
            <a:ext cx="12192000" cy="513272"/>
            <a:chOff x="0" y="0"/>
            <a:chExt cx="4231842" cy="202774"/>
          </a:xfrm>
        </p:grpSpPr>
        <p:sp>
          <p:nvSpPr>
            <p:cNvPr id="49" name="Freeform 9">
              <a:extLst>
                <a:ext uri="{FF2B5EF4-FFF2-40B4-BE49-F238E27FC236}">
                  <a16:creationId xmlns:a16="http://schemas.microsoft.com/office/drawing/2014/main" id="{2C7B35BE-D2CA-48E7-7AC3-4D90B5A8284A}"/>
                </a:ext>
              </a:extLst>
            </p:cNvPr>
            <p:cNvSpPr/>
            <p:nvPr/>
          </p:nvSpPr>
          <p:spPr>
            <a:xfrm>
              <a:off x="0" y="0"/>
              <a:ext cx="4231842" cy="202774"/>
            </a:xfrm>
            <a:custGeom>
              <a:avLst/>
              <a:gdLst/>
              <a:ahLst/>
              <a:cxnLst/>
              <a:rect l="l" t="t" r="r" b="b"/>
              <a:pathLst>
                <a:path w="4231842" h="202774">
                  <a:moveTo>
                    <a:pt x="0" y="0"/>
                  </a:moveTo>
                  <a:lnTo>
                    <a:pt x="4231842" y="0"/>
                  </a:lnTo>
                  <a:lnTo>
                    <a:pt x="4231842" y="202774"/>
                  </a:lnTo>
                  <a:lnTo>
                    <a:pt x="0" y="20277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it-IT" sz="1200" dirty="0"/>
            </a:p>
          </p:txBody>
        </p:sp>
        <p:sp>
          <p:nvSpPr>
            <p:cNvPr id="50" name="TextBox 10">
              <a:extLst>
                <a:ext uri="{FF2B5EF4-FFF2-40B4-BE49-F238E27FC236}">
                  <a16:creationId xmlns:a16="http://schemas.microsoft.com/office/drawing/2014/main" id="{DC8058CF-4849-6EB3-B174-860D8C377A6E}"/>
                </a:ext>
              </a:extLst>
            </p:cNvPr>
            <p:cNvSpPr txBox="1"/>
            <p:nvPr/>
          </p:nvSpPr>
          <p:spPr>
            <a:xfrm>
              <a:off x="0" y="9525"/>
              <a:ext cx="4231842" cy="193249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067"/>
                </a:lnSpc>
                <a:spcBef>
                  <a:spcPct val="0"/>
                </a:spcBef>
              </a:pPr>
              <a:endParaRPr sz="1200"/>
            </a:p>
          </p:txBody>
        </p:sp>
      </p:grpSp>
      <p:grpSp>
        <p:nvGrpSpPr>
          <p:cNvPr id="51" name="Group 11">
            <a:extLst>
              <a:ext uri="{FF2B5EF4-FFF2-40B4-BE49-F238E27FC236}">
                <a16:creationId xmlns:a16="http://schemas.microsoft.com/office/drawing/2014/main" id="{67C146AF-B6E6-323E-C097-39AA790A062E}"/>
              </a:ext>
            </a:extLst>
          </p:cNvPr>
          <p:cNvGrpSpPr/>
          <p:nvPr/>
        </p:nvGrpSpPr>
        <p:grpSpPr>
          <a:xfrm>
            <a:off x="10377843" y="0"/>
            <a:ext cx="1913893" cy="513272"/>
            <a:chOff x="0" y="0"/>
            <a:chExt cx="584750" cy="202774"/>
          </a:xfrm>
          <a:solidFill>
            <a:srgbClr val="1E6B81"/>
          </a:solidFill>
        </p:grpSpPr>
        <p:sp>
          <p:nvSpPr>
            <p:cNvPr id="52" name="Freeform 12">
              <a:extLst>
                <a:ext uri="{FF2B5EF4-FFF2-40B4-BE49-F238E27FC236}">
                  <a16:creationId xmlns:a16="http://schemas.microsoft.com/office/drawing/2014/main" id="{4FB82D01-E70B-41C8-AEB3-4BB53BFC2013}"/>
                </a:ext>
              </a:extLst>
            </p:cNvPr>
            <p:cNvSpPr/>
            <p:nvPr/>
          </p:nvSpPr>
          <p:spPr>
            <a:xfrm>
              <a:off x="0" y="0"/>
              <a:ext cx="584750" cy="202774"/>
            </a:xfrm>
            <a:custGeom>
              <a:avLst/>
              <a:gdLst/>
              <a:ahLst/>
              <a:cxnLst/>
              <a:rect l="l" t="t" r="r" b="b"/>
              <a:pathLst>
                <a:path w="584750" h="202774">
                  <a:moveTo>
                    <a:pt x="0" y="0"/>
                  </a:moveTo>
                  <a:lnTo>
                    <a:pt x="584750" y="0"/>
                  </a:lnTo>
                  <a:lnTo>
                    <a:pt x="584750" y="202774"/>
                  </a:lnTo>
                  <a:lnTo>
                    <a:pt x="0" y="202774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it-IT" sz="1200"/>
            </a:p>
          </p:txBody>
        </p:sp>
        <p:sp>
          <p:nvSpPr>
            <p:cNvPr id="53" name="TextBox 13">
              <a:extLst>
                <a:ext uri="{FF2B5EF4-FFF2-40B4-BE49-F238E27FC236}">
                  <a16:creationId xmlns:a16="http://schemas.microsoft.com/office/drawing/2014/main" id="{3B8ACEA8-BFBB-4F08-8461-D12B04DF4239}"/>
                </a:ext>
              </a:extLst>
            </p:cNvPr>
            <p:cNvSpPr txBox="1"/>
            <p:nvPr/>
          </p:nvSpPr>
          <p:spPr>
            <a:xfrm>
              <a:off x="0" y="-57150"/>
              <a:ext cx="584750" cy="259924"/>
            </a:xfrm>
            <a:prstGeom prst="rect">
              <a:avLst/>
            </a:prstGeom>
            <a:grpFill/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sp>
        <p:nvSpPr>
          <p:cNvPr id="54" name="TextBox 16">
            <a:extLst>
              <a:ext uri="{FF2B5EF4-FFF2-40B4-BE49-F238E27FC236}">
                <a16:creationId xmlns:a16="http://schemas.microsoft.com/office/drawing/2014/main" id="{860BFD68-FA94-C348-8691-4AAC837C6142}"/>
              </a:ext>
            </a:extLst>
          </p:cNvPr>
          <p:cNvSpPr txBox="1"/>
          <p:nvPr/>
        </p:nvSpPr>
        <p:spPr>
          <a:xfrm>
            <a:off x="-216385" y="181384"/>
            <a:ext cx="1993253" cy="141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7"/>
              </a:lnSpc>
            </a:pPr>
            <a:r>
              <a:rPr lang="en-US" sz="1067">
                <a:solidFill>
                  <a:srgbClr val="F9F9F9"/>
                </a:solidFill>
                <a:latin typeface="Helios Extended Bold"/>
              </a:rPr>
              <a:t>INTRODUZIONE</a:t>
            </a:r>
          </a:p>
        </p:txBody>
      </p:sp>
      <p:sp>
        <p:nvSpPr>
          <p:cNvPr id="55" name="TextBox 17">
            <a:extLst>
              <a:ext uri="{FF2B5EF4-FFF2-40B4-BE49-F238E27FC236}">
                <a16:creationId xmlns:a16="http://schemas.microsoft.com/office/drawing/2014/main" id="{D9B6814F-70C1-A4A5-63E6-682889981E5B}"/>
              </a:ext>
            </a:extLst>
          </p:cNvPr>
          <p:cNvSpPr txBox="1"/>
          <p:nvPr/>
        </p:nvSpPr>
        <p:spPr>
          <a:xfrm>
            <a:off x="1776868" y="181384"/>
            <a:ext cx="1993253" cy="141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7"/>
              </a:lnSpc>
            </a:pPr>
            <a:r>
              <a:rPr lang="en-US" sz="1067" dirty="0">
                <a:solidFill>
                  <a:srgbClr val="F9F9F9"/>
                </a:solidFill>
                <a:latin typeface="Helios Extended Bold"/>
              </a:rPr>
              <a:t>STATO DELL’ARTE</a:t>
            </a:r>
          </a:p>
        </p:txBody>
      </p:sp>
      <p:sp>
        <p:nvSpPr>
          <p:cNvPr id="56" name="TextBox 18">
            <a:extLst>
              <a:ext uri="{FF2B5EF4-FFF2-40B4-BE49-F238E27FC236}">
                <a16:creationId xmlns:a16="http://schemas.microsoft.com/office/drawing/2014/main" id="{99F61690-9520-DB78-D7AF-CAC2416AE5BA}"/>
              </a:ext>
            </a:extLst>
          </p:cNvPr>
          <p:cNvSpPr txBox="1"/>
          <p:nvPr/>
        </p:nvSpPr>
        <p:spPr>
          <a:xfrm>
            <a:off x="3907146" y="181384"/>
            <a:ext cx="1993253" cy="141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7"/>
              </a:lnSpc>
            </a:pPr>
            <a:r>
              <a:rPr lang="en-US" sz="1067" dirty="0">
                <a:solidFill>
                  <a:srgbClr val="F9F9F9"/>
                </a:solidFill>
                <a:latin typeface="Helios Extended Bold"/>
              </a:rPr>
              <a:t>MATERIALE E METODI</a:t>
            </a:r>
          </a:p>
        </p:txBody>
      </p:sp>
      <p:sp>
        <p:nvSpPr>
          <p:cNvPr id="57" name="TextBox 19">
            <a:extLst>
              <a:ext uri="{FF2B5EF4-FFF2-40B4-BE49-F238E27FC236}">
                <a16:creationId xmlns:a16="http://schemas.microsoft.com/office/drawing/2014/main" id="{77C80B5B-70F3-D899-A27F-62BC0E0B392C}"/>
              </a:ext>
            </a:extLst>
          </p:cNvPr>
          <p:cNvSpPr txBox="1"/>
          <p:nvPr/>
        </p:nvSpPr>
        <p:spPr>
          <a:xfrm>
            <a:off x="6216827" y="181384"/>
            <a:ext cx="1993253" cy="141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7"/>
              </a:lnSpc>
            </a:pPr>
            <a:r>
              <a:rPr lang="en-US" sz="1067" dirty="0">
                <a:solidFill>
                  <a:srgbClr val="F9F9F9"/>
                </a:solidFill>
                <a:latin typeface="Helios Extended Bold"/>
              </a:rPr>
              <a:t>IMPLEMENTAZIONE</a:t>
            </a:r>
          </a:p>
        </p:txBody>
      </p:sp>
      <p:sp>
        <p:nvSpPr>
          <p:cNvPr id="58" name="TextBox 25">
            <a:extLst>
              <a:ext uri="{FF2B5EF4-FFF2-40B4-BE49-F238E27FC236}">
                <a16:creationId xmlns:a16="http://schemas.microsoft.com/office/drawing/2014/main" id="{73BF3983-7A22-81BA-2590-F0ABD0D0357F}"/>
              </a:ext>
            </a:extLst>
          </p:cNvPr>
          <p:cNvSpPr txBox="1"/>
          <p:nvPr/>
        </p:nvSpPr>
        <p:spPr>
          <a:xfrm>
            <a:off x="8953319" y="183298"/>
            <a:ext cx="831814" cy="141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7"/>
              </a:lnSpc>
              <a:spcBef>
                <a:spcPct val="0"/>
              </a:spcBef>
            </a:pPr>
            <a:r>
              <a:rPr lang="en-US" sz="1067" dirty="0">
                <a:solidFill>
                  <a:srgbClr val="F9F9F9"/>
                </a:solidFill>
                <a:latin typeface="Helios Extended Bold"/>
              </a:rPr>
              <a:t>RISULTATI</a:t>
            </a:r>
          </a:p>
        </p:txBody>
      </p:sp>
      <p:sp>
        <p:nvSpPr>
          <p:cNvPr id="59" name="TextBox 26">
            <a:extLst>
              <a:ext uri="{FF2B5EF4-FFF2-40B4-BE49-F238E27FC236}">
                <a16:creationId xmlns:a16="http://schemas.microsoft.com/office/drawing/2014/main" id="{CDB2FC25-86E8-FA6C-4364-66D0C0740D61}"/>
              </a:ext>
            </a:extLst>
          </p:cNvPr>
          <p:cNvSpPr txBox="1"/>
          <p:nvPr/>
        </p:nvSpPr>
        <p:spPr>
          <a:xfrm>
            <a:off x="10568277" y="208091"/>
            <a:ext cx="1186927" cy="141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7"/>
              </a:lnSpc>
              <a:spcBef>
                <a:spcPct val="0"/>
              </a:spcBef>
            </a:pPr>
            <a:r>
              <a:rPr lang="en-US" sz="1067" dirty="0">
                <a:solidFill>
                  <a:srgbClr val="F9F9F9"/>
                </a:solidFill>
                <a:latin typeface="Helios Extended Bold"/>
              </a:rPr>
              <a:t>CONCLUSIONI</a:t>
            </a:r>
          </a:p>
        </p:txBody>
      </p:sp>
      <p:grpSp>
        <p:nvGrpSpPr>
          <p:cNvPr id="62" name="Group 4">
            <a:extLst>
              <a:ext uri="{FF2B5EF4-FFF2-40B4-BE49-F238E27FC236}">
                <a16:creationId xmlns:a16="http://schemas.microsoft.com/office/drawing/2014/main" id="{36807402-B3D3-F43F-C256-E777C82B05BA}"/>
              </a:ext>
            </a:extLst>
          </p:cNvPr>
          <p:cNvGrpSpPr/>
          <p:nvPr/>
        </p:nvGrpSpPr>
        <p:grpSpPr>
          <a:xfrm>
            <a:off x="530348" y="3087594"/>
            <a:ext cx="3012985" cy="3900806"/>
            <a:chOff x="0" y="0"/>
            <a:chExt cx="6238240" cy="8076430"/>
          </a:xfrm>
        </p:grpSpPr>
        <p:sp>
          <p:nvSpPr>
            <p:cNvPr id="63" name="Freeform 5">
              <a:extLst>
                <a:ext uri="{FF2B5EF4-FFF2-40B4-BE49-F238E27FC236}">
                  <a16:creationId xmlns:a16="http://schemas.microsoft.com/office/drawing/2014/main" id="{011EF517-6C8F-D9F5-A387-F22314E65C5D}"/>
                </a:ext>
              </a:extLst>
            </p:cNvPr>
            <p:cNvSpPr/>
            <p:nvPr/>
          </p:nvSpPr>
          <p:spPr>
            <a:xfrm>
              <a:off x="0" y="0"/>
              <a:ext cx="6238240" cy="8076430"/>
            </a:xfrm>
            <a:custGeom>
              <a:avLst/>
              <a:gdLst/>
              <a:ahLst/>
              <a:cxnLst/>
              <a:rect l="l" t="t" r="r" b="b"/>
              <a:pathLst>
                <a:path w="6238240" h="8076430">
                  <a:moveTo>
                    <a:pt x="3119120" y="0"/>
                  </a:moveTo>
                  <a:lnTo>
                    <a:pt x="0" y="0"/>
                  </a:lnTo>
                  <a:lnTo>
                    <a:pt x="0" y="6626090"/>
                  </a:lnTo>
                  <a:lnTo>
                    <a:pt x="3119120" y="8076430"/>
                  </a:lnTo>
                  <a:lnTo>
                    <a:pt x="6238240" y="6626090"/>
                  </a:lnTo>
                  <a:lnTo>
                    <a:pt x="6238240" y="0"/>
                  </a:lnTo>
                  <a:lnTo>
                    <a:pt x="311912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it-IT" sz="1200"/>
            </a:p>
          </p:txBody>
        </p:sp>
      </p:grpSp>
      <p:grpSp>
        <p:nvGrpSpPr>
          <p:cNvPr id="64" name="Group 6">
            <a:extLst>
              <a:ext uri="{FF2B5EF4-FFF2-40B4-BE49-F238E27FC236}">
                <a16:creationId xmlns:a16="http://schemas.microsoft.com/office/drawing/2014/main" id="{22BF3CD6-9CD1-F51E-754E-22355EF390C1}"/>
              </a:ext>
            </a:extLst>
          </p:cNvPr>
          <p:cNvGrpSpPr/>
          <p:nvPr/>
        </p:nvGrpSpPr>
        <p:grpSpPr>
          <a:xfrm>
            <a:off x="4589508" y="3087594"/>
            <a:ext cx="3012985" cy="3900806"/>
            <a:chOff x="0" y="0"/>
            <a:chExt cx="6238240" cy="8076430"/>
          </a:xfrm>
        </p:grpSpPr>
        <p:sp>
          <p:nvSpPr>
            <p:cNvPr id="65" name="Freeform 7">
              <a:extLst>
                <a:ext uri="{FF2B5EF4-FFF2-40B4-BE49-F238E27FC236}">
                  <a16:creationId xmlns:a16="http://schemas.microsoft.com/office/drawing/2014/main" id="{59FCA2E8-F5C1-7C1E-2821-FF952F0A801A}"/>
                </a:ext>
              </a:extLst>
            </p:cNvPr>
            <p:cNvSpPr/>
            <p:nvPr/>
          </p:nvSpPr>
          <p:spPr>
            <a:xfrm>
              <a:off x="0" y="0"/>
              <a:ext cx="6238240" cy="8076430"/>
            </a:xfrm>
            <a:custGeom>
              <a:avLst/>
              <a:gdLst/>
              <a:ahLst/>
              <a:cxnLst/>
              <a:rect l="l" t="t" r="r" b="b"/>
              <a:pathLst>
                <a:path w="6238240" h="8076430">
                  <a:moveTo>
                    <a:pt x="3119120" y="0"/>
                  </a:moveTo>
                  <a:lnTo>
                    <a:pt x="0" y="0"/>
                  </a:lnTo>
                  <a:lnTo>
                    <a:pt x="0" y="6626090"/>
                  </a:lnTo>
                  <a:lnTo>
                    <a:pt x="3119120" y="8076430"/>
                  </a:lnTo>
                  <a:lnTo>
                    <a:pt x="6238240" y="6626090"/>
                  </a:lnTo>
                  <a:lnTo>
                    <a:pt x="6238240" y="0"/>
                  </a:lnTo>
                  <a:lnTo>
                    <a:pt x="311912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it-IT" sz="1200"/>
            </a:p>
          </p:txBody>
        </p:sp>
      </p:grpSp>
      <p:grpSp>
        <p:nvGrpSpPr>
          <p:cNvPr id="66" name="Group 8">
            <a:extLst>
              <a:ext uri="{FF2B5EF4-FFF2-40B4-BE49-F238E27FC236}">
                <a16:creationId xmlns:a16="http://schemas.microsoft.com/office/drawing/2014/main" id="{04073E6F-CD4B-5DD3-A108-387326F6E455}"/>
              </a:ext>
            </a:extLst>
          </p:cNvPr>
          <p:cNvGrpSpPr/>
          <p:nvPr/>
        </p:nvGrpSpPr>
        <p:grpSpPr>
          <a:xfrm>
            <a:off x="8650243" y="3087594"/>
            <a:ext cx="3012985" cy="3900806"/>
            <a:chOff x="0" y="0"/>
            <a:chExt cx="6238240" cy="8076430"/>
          </a:xfrm>
        </p:grpSpPr>
        <p:sp>
          <p:nvSpPr>
            <p:cNvPr id="67" name="Freeform 9">
              <a:extLst>
                <a:ext uri="{FF2B5EF4-FFF2-40B4-BE49-F238E27FC236}">
                  <a16:creationId xmlns:a16="http://schemas.microsoft.com/office/drawing/2014/main" id="{BE2605F3-682A-527E-A8BE-533D99977F6E}"/>
                </a:ext>
              </a:extLst>
            </p:cNvPr>
            <p:cNvSpPr/>
            <p:nvPr/>
          </p:nvSpPr>
          <p:spPr>
            <a:xfrm>
              <a:off x="0" y="0"/>
              <a:ext cx="6238240" cy="8076430"/>
            </a:xfrm>
            <a:custGeom>
              <a:avLst/>
              <a:gdLst/>
              <a:ahLst/>
              <a:cxnLst/>
              <a:rect l="l" t="t" r="r" b="b"/>
              <a:pathLst>
                <a:path w="6238240" h="8076430">
                  <a:moveTo>
                    <a:pt x="3119120" y="0"/>
                  </a:moveTo>
                  <a:lnTo>
                    <a:pt x="0" y="0"/>
                  </a:lnTo>
                  <a:lnTo>
                    <a:pt x="0" y="6626090"/>
                  </a:lnTo>
                  <a:lnTo>
                    <a:pt x="3119120" y="8076430"/>
                  </a:lnTo>
                  <a:lnTo>
                    <a:pt x="6238240" y="6626090"/>
                  </a:lnTo>
                  <a:lnTo>
                    <a:pt x="6238240" y="0"/>
                  </a:lnTo>
                  <a:lnTo>
                    <a:pt x="311912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it-IT" sz="1200"/>
            </a:p>
          </p:txBody>
        </p:sp>
      </p:grpSp>
      <p:grpSp>
        <p:nvGrpSpPr>
          <p:cNvPr id="68" name="Group 10">
            <a:extLst>
              <a:ext uri="{FF2B5EF4-FFF2-40B4-BE49-F238E27FC236}">
                <a16:creationId xmlns:a16="http://schemas.microsoft.com/office/drawing/2014/main" id="{4C5F0116-3B88-D0E1-1B57-8DB1A95C3707}"/>
              </a:ext>
            </a:extLst>
          </p:cNvPr>
          <p:cNvGrpSpPr/>
          <p:nvPr/>
        </p:nvGrpSpPr>
        <p:grpSpPr>
          <a:xfrm>
            <a:off x="0" y="6632479"/>
            <a:ext cx="12192000" cy="285501"/>
            <a:chOff x="0" y="0"/>
            <a:chExt cx="4816593" cy="112791"/>
          </a:xfrm>
          <a:solidFill>
            <a:srgbClr val="1E6B81"/>
          </a:solidFill>
        </p:grpSpPr>
        <p:sp>
          <p:nvSpPr>
            <p:cNvPr id="69" name="Freeform 11">
              <a:extLst>
                <a:ext uri="{FF2B5EF4-FFF2-40B4-BE49-F238E27FC236}">
                  <a16:creationId xmlns:a16="http://schemas.microsoft.com/office/drawing/2014/main" id="{B8E8EAF0-2ED2-47EF-A6B6-03A89727C0F4}"/>
                </a:ext>
              </a:extLst>
            </p:cNvPr>
            <p:cNvSpPr/>
            <p:nvPr/>
          </p:nvSpPr>
          <p:spPr>
            <a:xfrm>
              <a:off x="0" y="0"/>
              <a:ext cx="4816592" cy="112791"/>
            </a:xfrm>
            <a:custGeom>
              <a:avLst/>
              <a:gdLst/>
              <a:ahLst/>
              <a:cxnLst/>
              <a:rect l="l" t="t" r="r" b="b"/>
              <a:pathLst>
                <a:path w="4816592" h="112791">
                  <a:moveTo>
                    <a:pt x="0" y="0"/>
                  </a:moveTo>
                  <a:lnTo>
                    <a:pt x="4816592" y="0"/>
                  </a:lnTo>
                  <a:lnTo>
                    <a:pt x="4816592" y="112791"/>
                  </a:lnTo>
                  <a:lnTo>
                    <a:pt x="0" y="112791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it-IT" sz="1200"/>
            </a:p>
          </p:txBody>
        </p:sp>
        <p:sp>
          <p:nvSpPr>
            <p:cNvPr id="70" name="TextBox 12">
              <a:extLst>
                <a:ext uri="{FF2B5EF4-FFF2-40B4-BE49-F238E27FC236}">
                  <a16:creationId xmlns:a16="http://schemas.microsoft.com/office/drawing/2014/main" id="{BA50DC6D-06DD-306C-EF92-6C8A5FAC7645}"/>
                </a:ext>
              </a:extLst>
            </p:cNvPr>
            <p:cNvSpPr txBox="1"/>
            <p:nvPr/>
          </p:nvSpPr>
          <p:spPr>
            <a:xfrm>
              <a:off x="0" y="-57150"/>
              <a:ext cx="4816593" cy="169941"/>
            </a:xfrm>
            <a:prstGeom prst="rect">
              <a:avLst/>
            </a:prstGeom>
            <a:grpFill/>
          </p:spPr>
          <p:txBody>
            <a:bodyPr lIns="33867" tIns="33867" rIns="33867" bIns="33867" rtlCol="0" anchor="ctr"/>
            <a:lstStyle/>
            <a:p>
              <a:pPr algn="ctr">
                <a:lnSpc>
                  <a:spcPts val="2239"/>
                </a:lnSpc>
              </a:pPr>
              <a:endParaRPr sz="1200"/>
            </a:p>
          </p:txBody>
        </p:sp>
      </p:grpSp>
      <p:sp>
        <p:nvSpPr>
          <p:cNvPr id="71" name="TextBox 19">
            <a:extLst>
              <a:ext uri="{FF2B5EF4-FFF2-40B4-BE49-F238E27FC236}">
                <a16:creationId xmlns:a16="http://schemas.microsoft.com/office/drawing/2014/main" id="{45D574EE-045A-E420-9FC4-E23B8B5E21AA}"/>
              </a:ext>
            </a:extLst>
          </p:cNvPr>
          <p:cNvSpPr txBox="1"/>
          <p:nvPr/>
        </p:nvSpPr>
        <p:spPr>
          <a:xfrm>
            <a:off x="564146" y="3111554"/>
            <a:ext cx="2754293" cy="2582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1600" b="1" spc="51" dirty="0" err="1">
                <a:solidFill>
                  <a:srgbClr val="FFFFFF"/>
                </a:solidFill>
                <a:latin typeface="Barlow Bold"/>
              </a:rPr>
              <a:t>Dialoghi</a:t>
            </a:r>
            <a:r>
              <a:rPr lang="en-US" sz="1600" b="1" spc="51" dirty="0">
                <a:solidFill>
                  <a:srgbClr val="FFFFFF"/>
                </a:solidFill>
                <a:latin typeface="Barlow Bold"/>
              </a:rPr>
              <a:t> </a:t>
            </a:r>
            <a:r>
              <a:rPr lang="en-US" sz="1600" b="1" spc="51" dirty="0" err="1">
                <a:solidFill>
                  <a:srgbClr val="FFFFFF"/>
                </a:solidFill>
                <a:latin typeface="Barlow Bold"/>
              </a:rPr>
              <a:t>multilingue</a:t>
            </a:r>
            <a:endParaRPr lang="en-US" sz="1600" b="1" spc="51" dirty="0">
              <a:solidFill>
                <a:srgbClr val="FFFFFF"/>
              </a:solidFill>
              <a:latin typeface="Barlow Bold"/>
            </a:endParaRPr>
          </a:p>
        </p:txBody>
      </p:sp>
      <p:sp>
        <p:nvSpPr>
          <p:cNvPr id="73" name="TextBox 21">
            <a:extLst>
              <a:ext uri="{FF2B5EF4-FFF2-40B4-BE49-F238E27FC236}">
                <a16:creationId xmlns:a16="http://schemas.microsoft.com/office/drawing/2014/main" id="{D17420D7-AB9C-78DE-059D-3FE9F1258EA0}"/>
              </a:ext>
            </a:extLst>
          </p:cNvPr>
          <p:cNvSpPr txBox="1"/>
          <p:nvPr/>
        </p:nvSpPr>
        <p:spPr>
          <a:xfrm>
            <a:off x="4801458" y="3111554"/>
            <a:ext cx="2712561" cy="5404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1600" b="1" spc="51" dirty="0" err="1">
                <a:solidFill>
                  <a:srgbClr val="FFFFFF"/>
                </a:solidFill>
                <a:latin typeface="Barlow Semi-Bold"/>
              </a:rPr>
              <a:t>Valutazione</a:t>
            </a:r>
            <a:r>
              <a:rPr lang="en-US" sz="1600" b="1" spc="51" dirty="0">
                <a:solidFill>
                  <a:srgbClr val="FFFFFF"/>
                </a:solidFill>
                <a:latin typeface="Barlow Semi-Bold"/>
              </a:rPr>
              <a:t> di </a:t>
            </a:r>
            <a:r>
              <a:rPr lang="en-US" sz="1600" b="1" spc="51" dirty="0" err="1">
                <a:solidFill>
                  <a:srgbClr val="FFFFFF"/>
                </a:solidFill>
                <a:latin typeface="Barlow Semi-Bold"/>
              </a:rPr>
              <a:t>caratteritiche</a:t>
            </a:r>
            <a:r>
              <a:rPr lang="en-US" sz="1600" b="1" spc="51" dirty="0">
                <a:solidFill>
                  <a:srgbClr val="FFFFFF"/>
                </a:solidFill>
                <a:latin typeface="Barlow Semi-Bold"/>
              </a:rPr>
              <a:t> </a:t>
            </a:r>
            <a:r>
              <a:rPr lang="en-US" sz="1600" b="1" spc="51" dirty="0" err="1">
                <a:solidFill>
                  <a:srgbClr val="FFFFFF"/>
                </a:solidFill>
                <a:latin typeface="Barlow Semi-Bold"/>
              </a:rPr>
              <a:t>differenti</a:t>
            </a:r>
            <a:endParaRPr lang="en-US" sz="1600" b="1" spc="51" dirty="0">
              <a:solidFill>
                <a:srgbClr val="FFFFFF"/>
              </a:solidFill>
              <a:latin typeface="Barlow Semi-Bold"/>
            </a:endParaRPr>
          </a:p>
        </p:txBody>
      </p:sp>
      <p:sp>
        <p:nvSpPr>
          <p:cNvPr id="74" name="TextBox 22">
            <a:extLst>
              <a:ext uri="{FF2B5EF4-FFF2-40B4-BE49-F238E27FC236}">
                <a16:creationId xmlns:a16="http://schemas.microsoft.com/office/drawing/2014/main" id="{267AC84D-418E-C5E5-E194-8260E8728ED6}"/>
              </a:ext>
            </a:extLst>
          </p:cNvPr>
          <p:cNvSpPr txBox="1"/>
          <p:nvPr/>
        </p:nvSpPr>
        <p:spPr>
          <a:xfrm>
            <a:off x="4618337" y="3796618"/>
            <a:ext cx="2978477" cy="18213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73"/>
              </a:lnSpc>
            </a:pPr>
            <a:r>
              <a:rPr lang="it-IT" sz="1266" dirty="0">
                <a:solidFill>
                  <a:srgbClr val="FFFFFF"/>
                </a:solidFill>
                <a:latin typeface="Barlow"/>
              </a:rPr>
              <a:t>Nel caso specifico la metrica è stata testata per valutare la soddisfazione generale del discorso o dell’ultima risposta, ma potrebbe essere adattata per valutare contesti e/o emozioni diverse. Questo richiede la modifica del prompt in maniera dettagliata e una formattazione non banale dai dati in input.</a:t>
            </a:r>
            <a:endParaRPr lang="en-US" sz="1266" dirty="0">
              <a:solidFill>
                <a:srgbClr val="FFFFFF"/>
              </a:solidFill>
              <a:latin typeface="Barlow"/>
            </a:endParaRPr>
          </a:p>
        </p:txBody>
      </p:sp>
      <p:sp>
        <p:nvSpPr>
          <p:cNvPr id="75" name="TextBox 23">
            <a:extLst>
              <a:ext uri="{FF2B5EF4-FFF2-40B4-BE49-F238E27FC236}">
                <a16:creationId xmlns:a16="http://schemas.microsoft.com/office/drawing/2014/main" id="{C8C93712-C6D7-E208-086B-2E3F17DF28FB}"/>
              </a:ext>
            </a:extLst>
          </p:cNvPr>
          <p:cNvSpPr txBox="1"/>
          <p:nvPr/>
        </p:nvSpPr>
        <p:spPr>
          <a:xfrm>
            <a:off x="8788400" y="3131874"/>
            <a:ext cx="2641599" cy="5478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239"/>
              </a:lnSpc>
            </a:pPr>
            <a:r>
              <a:rPr lang="it-IT" sz="1600" b="1" dirty="0"/>
              <a:t>. </a:t>
            </a:r>
            <a:r>
              <a:rPr lang="it-IT" sz="1600" b="1" spc="51" dirty="0">
                <a:solidFill>
                  <a:srgbClr val="FFFFFF"/>
                </a:solidFill>
                <a:latin typeface="Barlow Semi-Bold"/>
              </a:rPr>
              <a:t>Implementazione in applicazioni interattive</a:t>
            </a:r>
            <a:endParaRPr lang="en-US" sz="1600" b="1" spc="51" dirty="0">
              <a:solidFill>
                <a:srgbClr val="FFFFFF"/>
              </a:solidFill>
              <a:latin typeface="Barlow Semi-Bold"/>
            </a:endParaRPr>
          </a:p>
        </p:txBody>
      </p:sp>
      <p:pic>
        <p:nvPicPr>
          <p:cNvPr id="7170" name="Picture 2" descr="Come l'intelligenza artificiale può cambiare il mondo della UX - Conflux">
            <a:extLst>
              <a:ext uri="{FF2B5EF4-FFF2-40B4-BE49-F238E27FC236}">
                <a16:creationId xmlns:a16="http://schemas.microsoft.com/office/drawing/2014/main" id="{C39BCE07-D1A2-C93D-3768-AB23FDA1F2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57" b="54787"/>
          <a:stretch/>
        </p:blipFill>
        <p:spPr bwMode="auto">
          <a:xfrm>
            <a:off x="3" y="429750"/>
            <a:ext cx="12191997" cy="2656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0" name="CasellaDiTesto 79">
            <a:extLst>
              <a:ext uri="{FF2B5EF4-FFF2-40B4-BE49-F238E27FC236}">
                <a16:creationId xmlns:a16="http://schemas.microsoft.com/office/drawing/2014/main" id="{107C23A3-AFDC-93A6-4889-9ECAAE5CF1B2}"/>
              </a:ext>
            </a:extLst>
          </p:cNvPr>
          <p:cNvSpPr txBox="1"/>
          <p:nvPr/>
        </p:nvSpPr>
        <p:spPr>
          <a:xfrm>
            <a:off x="564146" y="3639467"/>
            <a:ext cx="3012986" cy="2235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1266" dirty="0">
                <a:solidFill>
                  <a:srgbClr val="FFFFFF"/>
                </a:solidFill>
                <a:latin typeface="Barlow"/>
              </a:rPr>
              <a:t>L’adattamento del framework a dialoghi in lingue diverse dall’inglese rappresenta una priorità assoluta. Questo non solo aumenterebbe la </a:t>
            </a:r>
            <a:r>
              <a:rPr lang="it-IT" sz="1266" dirty="0" err="1">
                <a:solidFill>
                  <a:srgbClr val="FFFFFF"/>
                </a:solidFill>
                <a:latin typeface="Barlow"/>
              </a:rPr>
              <a:t>generalizzabilità</a:t>
            </a:r>
            <a:r>
              <a:rPr lang="it-IT" sz="1266" dirty="0">
                <a:solidFill>
                  <a:srgbClr val="FFFFFF"/>
                </a:solidFill>
                <a:latin typeface="Barlow"/>
              </a:rPr>
              <a:t> del metodo, ma aprirebbe anche nuove opportunità per applicazioni in contesti globali. Parallelamente, l’adozione di dataset che riflettano entità culturali differenti consentirebbe di catturare aspetti qualitativi unici delle conversazioni umane. </a:t>
            </a:r>
          </a:p>
        </p:txBody>
      </p:sp>
      <p:sp>
        <p:nvSpPr>
          <p:cNvPr id="82" name="CasellaDiTesto 81">
            <a:extLst>
              <a:ext uri="{FF2B5EF4-FFF2-40B4-BE49-F238E27FC236}">
                <a16:creationId xmlns:a16="http://schemas.microsoft.com/office/drawing/2014/main" id="{1DCCCACA-C29B-8030-59F1-547B04027E5B}"/>
              </a:ext>
            </a:extLst>
          </p:cNvPr>
          <p:cNvSpPr txBox="1"/>
          <p:nvPr/>
        </p:nvSpPr>
        <p:spPr>
          <a:xfrm>
            <a:off x="8788400" y="3722464"/>
            <a:ext cx="2712562" cy="26062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1773"/>
              </a:lnSpc>
            </a:pPr>
            <a:r>
              <a:rPr lang="it-IT" sz="1266" dirty="0">
                <a:solidFill>
                  <a:srgbClr val="FFFFFF"/>
                </a:solidFill>
                <a:latin typeface="Barlow"/>
              </a:rPr>
              <a:t>Un possibile sviluppo è rappresentato dall’integrazione di </a:t>
            </a:r>
            <a:r>
              <a:rPr lang="it-IT" sz="1266" dirty="0" err="1">
                <a:solidFill>
                  <a:srgbClr val="FFFFFF"/>
                </a:solidFill>
                <a:latin typeface="Barlow"/>
              </a:rPr>
              <a:t>GPTScore</a:t>
            </a:r>
            <a:r>
              <a:rPr lang="it-IT" sz="1266" dirty="0">
                <a:solidFill>
                  <a:srgbClr val="FFFFFF"/>
                </a:solidFill>
                <a:latin typeface="Barlow"/>
              </a:rPr>
              <a:t> in applicazioni pratiche, come piattaforme educative, assistenti sanitari virtuali o sistemi di customer service. In questi contesti, la metrica potrebbe essere utilizzata per monitorare e migliorare continuamente l’efficacia e la qualità delle interazioni con gli utenti finali, mantenendo i feedback</a:t>
            </a:r>
          </a:p>
        </p:txBody>
      </p:sp>
      <p:sp>
        <p:nvSpPr>
          <p:cNvPr id="83" name="Rettangolo 82">
            <a:extLst>
              <a:ext uri="{FF2B5EF4-FFF2-40B4-BE49-F238E27FC236}">
                <a16:creationId xmlns:a16="http://schemas.microsoft.com/office/drawing/2014/main" id="{5FC1E0CC-88E3-C92B-54B6-9DE052F8CBD0}"/>
              </a:ext>
            </a:extLst>
          </p:cNvPr>
          <p:cNvSpPr/>
          <p:nvPr/>
        </p:nvSpPr>
        <p:spPr>
          <a:xfrm>
            <a:off x="3126079" y="322448"/>
            <a:ext cx="565501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54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SVILUPPI FUTURI</a:t>
            </a:r>
          </a:p>
        </p:txBody>
      </p:sp>
    </p:spTree>
    <p:extLst>
      <p:ext uri="{BB962C8B-B14F-4D97-AF65-F5344CB8AC3E}">
        <p14:creationId xmlns:p14="http://schemas.microsoft.com/office/powerpoint/2010/main" val="26981690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1245769" y="0"/>
            <a:ext cx="0" cy="6858000"/>
          </a:xfrm>
          <a:prstGeom prst="line">
            <a:avLst/>
          </a:prstGeom>
          <a:ln w="38100" cap="flat">
            <a:solidFill>
              <a:srgbClr val="20202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it-IT" sz="1200"/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81402" y="5956379"/>
            <a:ext cx="1484606" cy="534458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419791" y="-37205"/>
            <a:ext cx="532019" cy="6932409"/>
            <a:chOff x="0" y="0"/>
            <a:chExt cx="210180" cy="2738729"/>
          </a:xfrm>
          <a:solidFill>
            <a:srgbClr val="1E6B81"/>
          </a:solidFill>
        </p:grpSpPr>
        <p:sp>
          <p:nvSpPr>
            <p:cNvPr id="7" name="Freeform 7"/>
            <p:cNvSpPr/>
            <p:nvPr/>
          </p:nvSpPr>
          <p:spPr>
            <a:xfrm>
              <a:off x="0" y="0"/>
              <a:ext cx="210180" cy="2738729"/>
            </a:xfrm>
            <a:custGeom>
              <a:avLst/>
              <a:gdLst/>
              <a:ahLst/>
              <a:cxnLst/>
              <a:rect l="l" t="t" r="r" b="b"/>
              <a:pathLst>
                <a:path w="210180" h="2738729">
                  <a:moveTo>
                    <a:pt x="0" y="0"/>
                  </a:moveTo>
                  <a:lnTo>
                    <a:pt x="210180" y="0"/>
                  </a:lnTo>
                  <a:lnTo>
                    <a:pt x="210180" y="2738729"/>
                  </a:lnTo>
                  <a:lnTo>
                    <a:pt x="0" y="2738729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it-IT" sz="1200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66675"/>
              <a:ext cx="210180" cy="2805404"/>
            </a:xfrm>
            <a:prstGeom prst="rect">
              <a:avLst/>
            </a:prstGeom>
            <a:grpFill/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867"/>
                </a:lnSpc>
              </a:pPr>
              <a:endParaRPr sz="1200"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681403" y="1093894"/>
            <a:ext cx="6142684" cy="4862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867"/>
              </a:lnSpc>
            </a:pPr>
            <a:r>
              <a:rPr lang="it-IT" sz="1400" dirty="0">
                <a:latin typeface="Poppins" panose="00000500000000000000" pitchFamily="2" charset="0"/>
                <a:cs typeface="Poppins" panose="00000500000000000000" pitchFamily="2" charset="0"/>
              </a:rPr>
              <a:t>Questo studio presenta </a:t>
            </a:r>
            <a:r>
              <a:rPr lang="it-IT" sz="1400" dirty="0" err="1">
                <a:latin typeface="Poppins" panose="00000500000000000000" pitchFamily="2" charset="0"/>
                <a:cs typeface="Poppins" panose="00000500000000000000" pitchFamily="2" charset="0"/>
              </a:rPr>
              <a:t>GPTScore-DialEval</a:t>
            </a:r>
            <a:r>
              <a:rPr lang="it-IT" sz="1400" dirty="0">
                <a:latin typeface="Poppins" panose="00000500000000000000" pitchFamily="2" charset="0"/>
                <a:cs typeface="Poppins" panose="00000500000000000000" pitchFamily="2" charset="0"/>
              </a:rPr>
              <a:t>, un framework innovativo per la valutazione della qualità delle risposte generate dai modelli di dialogo basati su GPT. In un’era in cui i chatbot e gli assistenti virtuali stanno assumendo un ruolo sempre più centrale nelle interazioni uomo-macchina, il progetto mira a superare i limiti delle metriche tradizionali come BLEU e ROUGE, incapaci di catturare pienamente elementi come coerenza, creatività e interesse. La metrica </a:t>
            </a:r>
            <a:r>
              <a:rPr lang="it-IT" sz="1400" dirty="0" err="1">
                <a:latin typeface="Poppins" panose="00000500000000000000" pitchFamily="2" charset="0"/>
                <a:cs typeface="Poppins" panose="00000500000000000000" pitchFamily="2" charset="0"/>
              </a:rPr>
              <a:t>GPTScore</a:t>
            </a:r>
            <a:r>
              <a:rPr lang="it-IT" sz="1400" dirty="0">
                <a:latin typeface="Poppins" panose="00000500000000000000" pitchFamily="2" charset="0"/>
                <a:cs typeface="Poppins" panose="00000500000000000000" pitchFamily="2" charset="0"/>
              </a:rPr>
              <a:t> sfrutta le capacità emergenti dei modelli GPT per valutare risposte sia a livello di turno (Turn-Level) che di dialogo (Dialogue Level), misurando l’allineamento con il contesto e le istruzioni ricevute. Gli esperimenti sono stati condotti su diversi dataset, tra cui ConvAI2, DSCT9, Fed Data, Pc-</a:t>
            </a:r>
            <a:r>
              <a:rPr lang="it-IT" sz="1400" dirty="0" err="1">
                <a:latin typeface="Poppins" panose="00000500000000000000" pitchFamily="2" charset="0"/>
                <a:cs typeface="Poppins" panose="00000500000000000000" pitchFamily="2" charset="0"/>
              </a:rPr>
              <a:t>Usr</a:t>
            </a:r>
            <a:r>
              <a:rPr lang="it-IT" sz="1400" dirty="0">
                <a:latin typeface="Poppins" panose="00000500000000000000" pitchFamily="2" charset="0"/>
                <a:cs typeface="Poppins" panose="00000500000000000000" pitchFamily="2" charset="0"/>
              </a:rPr>
              <a:t> e Tc-</a:t>
            </a:r>
            <a:r>
              <a:rPr lang="it-IT" sz="1400" dirty="0" err="1">
                <a:latin typeface="Poppins" panose="00000500000000000000" pitchFamily="2" charset="0"/>
                <a:cs typeface="Poppins" panose="00000500000000000000" pitchFamily="2" charset="0"/>
              </a:rPr>
              <a:t>Usr</a:t>
            </a:r>
            <a:r>
              <a:rPr lang="it-IT" sz="1400" dirty="0">
                <a:latin typeface="Poppins" panose="00000500000000000000" pitchFamily="2" charset="0"/>
                <a:cs typeface="Poppins" panose="00000500000000000000" pitchFamily="2" charset="0"/>
              </a:rPr>
              <a:t>, utilizzando modelli GPT-4o-mini e Davinci-002. I risultati evidenziano correlazioni moderate tra i punteggi </a:t>
            </a:r>
            <a:r>
              <a:rPr lang="it-IT" sz="1400" dirty="0" err="1">
                <a:latin typeface="Poppins" panose="00000500000000000000" pitchFamily="2" charset="0"/>
                <a:cs typeface="Poppins" panose="00000500000000000000" pitchFamily="2" charset="0"/>
              </a:rPr>
              <a:t>GPTScore</a:t>
            </a:r>
            <a:r>
              <a:rPr lang="it-IT" sz="1400" dirty="0">
                <a:latin typeface="Poppins" panose="00000500000000000000" pitchFamily="2" charset="0"/>
                <a:cs typeface="Poppins" panose="00000500000000000000" pitchFamily="2" charset="0"/>
              </a:rPr>
              <a:t> e le valutazioni umane, in particolare per il modello Davinci-002, che ha ottenuto valori di correlazione significativi su ConvAI2 e Fed (a livello di turno). Il framework, pur con alcune limitazioni legate alla variabilità dei risultati, rappresenta un passo significativo verso metodologie di valutazione più affidabili, scalabili e vicine al giudizio umano, aprendo nuove possibilità per l’ottimizzazione dei modelli di dialogo generativo.</a:t>
            </a:r>
            <a:endParaRPr lang="en-US" sz="1333" dirty="0">
              <a:solidFill>
                <a:srgbClr val="202020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681404" y="311968"/>
            <a:ext cx="4993189" cy="782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67"/>
              </a:lnSpc>
            </a:pPr>
            <a:r>
              <a:rPr lang="en-US" sz="5670">
                <a:solidFill>
                  <a:srgbClr val="202020"/>
                </a:solidFill>
                <a:latin typeface="Object Sans Heavy"/>
              </a:rPr>
              <a:t>ABSTRACT</a:t>
            </a:r>
          </a:p>
        </p:txBody>
      </p:sp>
      <p:pic>
        <p:nvPicPr>
          <p:cNvPr id="1026" name="Picture 2" descr="AI for Online Chatbot | Artificial Intelligence Chatbot">
            <a:extLst>
              <a:ext uri="{FF2B5EF4-FFF2-40B4-BE49-F238E27FC236}">
                <a16:creationId xmlns:a16="http://schemas.microsoft.com/office/drawing/2014/main" id="{3E9C148A-B7A7-200A-B498-5AF1A90D1B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8837" y="1198037"/>
            <a:ext cx="6475435" cy="3399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-13" y="884223"/>
            <a:ext cx="12192000" cy="12700"/>
          </a:xfrm>
          <a:prstGeom prst="line">
            <a:avLst/>
          </a:prstGeom>
          <a:ln w="38100" cap="flat">
            <a:solidFill>
              <a:srgbClr val="20202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it-IT" sz="1200"/>
          </a:p>
        </p:txBody>
      </p:sp>
      <p:sp>
        <p:nvSpPr>
          <p:cNvPr id="7" name="TextBox 7"/>
          <p:cNvSpPr txBox="1"/>
          <p:nvPr/>
        </p:nvSpPr>
        <p:spPr>
          <a:xfrm>
            <a:off x="685800" y="1434504"/>
            <a:ext cx="10985094" cy="820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420"/>
              </a:lnSpc>
            </a:pPr>
            <a:r>
              <a:rPr lang="en-US" sz="6000">
                <a:solidFill>
                  <a:srgbClr val="202020"/>
                </a:solidFill>
                <a:latin typeface="Object Sans Heavy"/>
              </a:rPr>
              <a:t>GRAZIE PER L’ ATTENZIONE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85800" y="302140"/>
            <a:ext cx="3580956" cy="2305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867"/>
              </a:lnSpc>
            </a:pPr>
            <a:r>
              <a:rPr lang="en-US" sz="1333" dirty="0">
                <a:solidFill>
                  <a:srgbClr val="202020"/>
                </a:solidFill>
                <a:latin typeface="Poppins"/>
              </a:rPr>
              <a:t>Università </a:t>
            </a:r>
            <a:r>
              <a:rPr lang="en-US" sz="1333" dirty="0" err="1">
                <a:solidFill>
                  <a:srgbClr val="202020"/>
                </a:solidFill>
                <a:latin typeface="Poppins"/>
              </a:rPr>
              <a:t>degli</a:t>
            </a:r>
            <a:r>
              <a:rPr lang="en-US" sz="1333" dirty="0">
                <a:solidFill>
                  <a:srgbClr val="202020"/>
                </a:solidFill>
                <a:latin typeface="Poppins"/>
              </a:rPr>
              <a:t> </a:t>
            </a:r>
            <a:r>
              <a:rPr lang="en-US" sz="1333" dirty="0" err="1">
                <a:solidFill>
                  <a:srgbClr val="202020"/>
                </a:solidFill>
                <a:latin typeface="Poppins"/>
              </a:rPr>
              <a:t>Studi</a:t>
            </a:r>
            <a:r>
              <a:rPr lang="en-US" sz="1333" dirty="0">
                <a:solidFill>
                  <a:srgbClr val="202020"/>
                </a:solidFill>
                <a:latin typeface="Poppins"/>
              </a:rPr>
              <a:t> di Salerno | 2025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85800" y="2890735"/>
            <a:ext cx="6516133" cy="3046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613"/>
              </a:lnSpc>
            </a:pPr>
            <a:r>
              <a:rPr lang="en-US" sz="1867" dirty="0">
                <a:solidFill>
                  <a:srgbClr val="1E6B81"/>
                </a:solidFill>
                <a:latin typeface="Poppins Heavy"/>
              </a:rPr>
              <a:t>Gennaro </a:t>
            </a:r>
            <a:r>
              <a:rPr lang="en-US" sz="1867" dirty="0" err="1">
                <a:solidFill>
                  <a:srgbClr val="1E6B81"/>
                </a:solidFill>
                <a:latin typeface="Poppins Heavy"/>
              </a:rPr>
              <a:t>Capaldo</a:t>
            </a:r>
            <a:r>
              <a:rPr lang="en-US" sz="1867" dirty="0">
                <a:solidFill>
                  <a:srgbClr val="1E6B81"/>
                </a:solidFill>
                <a:latin typeface="Poppins Heavy"/>
              </a:rPr>
              <a:t>, Carmela Pia Senatore</a:t>
            </a:r>
          </a:p>
        </p:txBody>
      </p:sp>
      <p:pic>
        <p:nvPicPr>
          <p:cNvPr id="10" name="Immagine 9" descr="Immagine che contiene testo, schermata, Elementi grafici, grafica&#10;&#10;Descrizione generata automaticamente">
            <a:extLst>
              <a:ext uri="{FF2B5EF4-FFF2-40B4-BE49-F238E27FC236}">
                <a16:creationId xmlns:a16="http://schemas.microsoft.com/office/drawing/2014/main" id="{39953B7B-428F-FFAB-B984-E3ED9335FC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35" b="41547"/>
          <a:stretch/>
        </p:blipFill>
        <p:spPr>
          <a:xfrm>
            <a:off x="-64841" y="3835438"/>
            <a:ext cx="12528992" cy="3022562"/>
          </a:xfrm>
          <a:prstGeom prst="rect">
            <a:avLst/>
          </a:prstGeom>
        </p:spPr>
      </p:pic>
      <p:sp>
        <p:nvSpPr>
          <p:cNvPr id="11" name="Ovale 10">
            <a:extLst>
              <a:ext uri="{FF2B5EF4-FFF2-40B4-BE49-F238E27FC236}">
                <a16:creationId xmlns:a16="http://schemas.microsoft.com/office/drawing/2014/main" id="{CEC0FB72-AD49-7412-CD89-FC3538604333}"/>
              </a:ext>
            </a:extLst>
          </p:cNvPr>
          <p:cNvSpPr/>
          <p:nvPr/>
        </p:nvSpPr>
        <p:spPr>
          <a:xfrm>
            <a:off x="8946543" y="2654450"/>
            <a:ext cx="2493256" cy="2493257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Freeform 6">
            <a:extLst>
              <a:ext uri="{FF2B5EF4-FFF2-40B4-BE49-F238E27FC236}">
                <a16:creationId xmlns:a16="http://schemas.microsoft.com/office/drawing/2014/main" id="{CD86ADA5-2D33-B35C-F15D-CBCD7EBB456F}"/>
              </a:ext>
            </a:extLst>
          </p:cNvPr>
          <p:cNvSpPr/>
          <p:nvPr/>
        </p:nvSpPr>
        <p:spPr>
          <a:xfrm>
            <a:off x="9150901" y="2881947"/>
            <a:ext cx="2084540" cy="2084540"/>
          </a:xfrm>
          <a:custGeom>
            <a:avLst/>
            <a:gdLst/>
            <a:ahLst/>
            <a:cxnLst/>
            <a:rect l="l" t="t" r="r" b="b"/>
            <a:pathLst>
              <a:path w="3126810" h="3126810">
                <a:moveTo>
                  <a:pt x="0" y="0"/>
                </a:moveTo>
                <a:lnTo>
                  <a:pt x="3126810" y="0"/>
                </a:lnTo>
                <a:lnTo>
                  <a:pt x="3126810" y="3126810"/>
                </a:lnTo>
                <a:lnTo>
                  <a:pt x="0" y="31268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 sz="1200"/>
          </a:p>
        </p:txBody>
      </p:sp>
      <p:pic>
        <p:nvPicPr>
          <p:cNvPr id="15" name="Elemento grafico 14" descr="Portatile con riempimento a tinta unita">
            <a:extLst>
              <a:ext uri="{FF2B5EF4-FFF2-40B4-BE49-F238E27FC236}">
                <a16:creationId xmlns:a16="http://schemas.microsoft.com/office/drawing/2014/main" id="{25337A48-654D-9522-6FEB-DE40895C3A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372389" y="3035299"/>
            <a:ext cx="1671535" cy="167153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205180" y="4397063"/>
            <a:ext cx="719877" cy="719877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97658"/>
            </a:solidFill>
          </p:spPr>
          <p:txBody>
            <a:bodyPr/>
            <a:lstStyle/>
            <a:p>
              <a:endParaRPr lang="it-IT" sz="1200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2239"/>
                </a:lnSpc>
              </a:pPr>
              <a:endParaRPr sz="1200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90953" y="4424850"/>
            <a:ext cx="719877" cy="719877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97658"/>
            </a:solidFill>
          </p:spPr>
          <p:txBody>
            <a:bodyPr/>
            <a:lstStyle/>
            <a:p>
              <a:endParaRPr lang="it-IT" sz="1200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2239"/>
                </a:lnSpc>
              </a:pPr>
              <a:endParaRPr sz="1200"/>
            </a:p>
          </p:txBody>
        </p:sp>
      </p:grpSp>
      <p:sp>
        <p:nvSpPr>
          <p:cNvPr id="8" name="Freeform 8"/>
          <p:cNvSpPr/>
          <p:nvPr/>
        </p:nvSpPr>
        <p:spPr>
          <a:xfrm>
            <a:off x="7350472" y="4537601"/>
            <a:ext cx="429294" cy="428221"/>
          </a:xfrm>
          <a:custGeom>
            <a:avLst/>
            <a:gdLst/>
            <a:ahLst/>
            <a:cxnLst/>
            <a:rect l="l" t="t" r="r" b="b"/>
            <a:pathLst>
              <a:path w="643941" h="642331">
                <a:moveTo>
                  <a:pt x="0" y="0"/>
                </a:moveTo>
                <a:lnTo>
                  <a:pt x="643941" y="0"/>
                </a:lnTo>
                <a:lnTo>
                  <a:pt x="643941" y="642332"/>
                </a:lnTo>
                <a:lnTo>
                  <a:pt x="0" y="6423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 sz="1200"/>
          </a:p>
        </p:txBody>
      </p:sp>
      <p:grpSp>
        <p:nvGrpSpPr>
          <p:cNvPr id="9" name="Group 9"/>
          <p:cNvGrpSpPr/>
          <p:nvPr/>
        </p:nvGrpSpPr>
        <p:grpSpPr>
          <a:xfrm>
            <a:off x="1590953" y="3280393"/>
            <a:ext cx="729707" cy="729707"/>
            <a:chOff x="0" y="0"/>
            <a:chExt cx="1459415" cy="1459415"/>
          </a:xfrm>
        </p:grpSpPr>
        <p:grpSp>
          <p:nvGrpSpPr>
            <p:cNvPr id="10" name="Group 10"/>
            <p:cNvGrpSpPr/>
            <p:nvPr/>
          </p:nvGrpSpPr>
          <p:grpSpPr>
            <a:xfrm>
              <a:off x="0" y="0"/>
              <a:ext cx="1459415" cy="1459415"/>
              <a:chOff x="0" y="0"/>
              <a:chExt cx="812800" cy="8128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97658"/>
              </a:solidFill>
            </p:spPr>
            <p:txBody>
              <a:bodyPr/>
              <a:lstStyle/>
              <a:p>
                <a:endParaRPr lang="it-IT" sz="1200"/>
              </a:p>
            </p:txBody>
          </p:sp>
          <p:sp>
            <p:nvSpPr>
              <p:cNvPr id="12" name="TextBox 12"/>
              <p:cNvSpPr txBox="1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lIns="33867" tIns="33867" rIns="33867" bIns="33867" rtlCol="0" anchor="ctr"/>
              <a:lstStyle/>
              <a:p>
                <a:pPr algn="ctr">
                  <a:lnSpc>
                    <a:spcPts val="2239"/>
                  </a:lnSpc>
                </a:pPr>
                <a:endParaRPr sz="1200"/>
              </a:p>
            </p:txBody>
          </p:sp>
        </p:grpSp>
        <p:sp>
          <p:nvSpPr>
            <p:cNvPr id="13" name="Freeform 13"/>
            <p:cNvSpPr/>
            <p:nvPr/>
          </p:nvSpPr>
          <p:spPr>
            <a:xfrm>
              <a:off x="396523" y="289860"/>
              <a:ext cx="666369" cy="879695"/>
            </a:xfrm>
            <a:custGeom>
              <a:avLst/>
              <a:gdLst/>
              <a:ahLst/>
              <a:cxnLst/>
              <a:rect l="l" t="t" r="r" b="b"/>
              <a:pathLst>
                <a:path w="666369" h="879695">
                  <a:moveTo>
                    <a:pt x="0" y="0"/>
                  </a:moveTo>
                  <a:lnTo>
                    <a:pt x="666369" y="0"/>
                  </a:lnTo>
                  <a:lnTo>
                    <a:pt x="666369" y="879695"/>
                  </a:lnTo>
                  <a:lnTo>
                    <a:pt x="0" y="8796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it-IT" sz="1200"/>
            </a:p>
          </p:txBody>
        </p:sp>
      </p:grpSp>
      <p:sp>
        <p:nvSpPr>
          <p:cNvPr id="14" name="Freeform 14"/>
          <p:cNvSpPr/>
          <p:nvPr/>
        </p:nvSpPr>
        <p:spPr>
          <a:xfrm>
            <a:off x="1745062" y="4578959"/>
            <a:ext cx="411659" cy="411659"/>
          </a:xfrm>
          <a:custGeom>
            <a:avLst/>
            <a:gdLst/>
            <a:ahLst/>
            <a:cxnLst/>
            <a:rect l="l" t="t" r="r" b="b"/>
            <a:pathLst>
              <a:path w="617488" h="617488">
                <a:moveTo>
                  <a:pt x="0" y="0"/>
                </a:moveTo>
                <a:lnTo>
                  <a:pt x="617489" y="0"/>
                </a:lnTo>
                <a:lnTo>
                  <a:pt x="617489" y="617488"/>
                </a:lnTo>
                <a:lnTo>
                  <a:pt x="0" y="61748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 sz="1200"/>
          </a:p>
        </p:txBody>
      </p:sp>
      <p:sp>
        <p:nvSpPr>
          <p:cNvPr id="15" name="AutoShape 15"/>
          <p:cNvSpPr/>
          <p:nvPr/>
        </p:nvSpPr>
        <p:spPr>
          <a:xfrm>
            <a:off x="6765099" y="4376372"/>
            <a:ext cx="16417" cy="2481646"/>
          </a:xfrm>
          <a:prstGeom prst="line">
            <a:avLst/>
          </a:prstGeom>
          <a:ln w="47625" cap="flat">
            <a:solidFill>
              <a:srgbClr val="4E6E81"/>
            </a:solidFill>
            <a:prstDash val="sysDash"/>
            <a:headEnd type="none" w="sm" len="sm"/>
            <a:tailEnd type="none" w="sm" len="sm"/>
          </a:ln>
        </p:spPr>
        <p:txBody>
          <a:bodyPr/>
          <a:lstStyle/>
          <a:p>
            <a:endParaRPr lang="it-IT" sz="1200"/>
          </a:p>
        </p:txBody>
      </p:sp>
      <p:sp>
        <p:nvSpPr>
          <p:cNvPr id="16" name="Freeform 16"/>
          <p:cNvSpPr/>
          <p:nvPr/>
        </p:nvSpPr>
        <p:spPr>
          <a:xfrm>
            <a:off x="4724401" y="2057401"/>
            <a:ext cx="532895" cy="532895"/>
          </a:xfrm>
          <a:custGeom>
            <a:avLst/>
            <a:gdLst/>
            <a:ahLst/>
            <a:cxnLst/>
            <a:rect l="l" t="t" r="r" b="b"/>
            <a:pathLst>
              <a:path w="799343" h="799343">
                <a:moveTo>
                  <a:pt x="0" y="0"/>
                </a:moveTo>
                <a:lnTo>
                  <a:pt x="799343" y="0"/>
                </a:lnTo>
                <a:lnTo>
                  <a:pt x="799343" y="799343"/>
                </a:lnTo>
                <a:lnTo>
                  <a:pt x="0" y="79934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 sz="1200"/>
          </a:p>
        </p:txBody>
      </p:sp>
      <p:grpSp>
        <p:nvGrpSpPr>
          <p:cNvPr id="17" name="Group 17"/>
          <p:cNvGrpSpPr/>
          <p:nvPr/>
        </p:nvGrpSpPr>
        <p:grpSpPr>
          <a:xfrm>
            <a:off x="1600783" y="2230357"/>
            <a:ext cx="719877" cy="719877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97658"/>
            </a:solidFill>
          </p:spPr>
          <p:txBody>
            <a:bodyPr/>
            <a:lstStyle/>
            <a:p>
              <a:endParaRPr lang="it-IT" sz="1200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2239"/>
                </a:lnSpc>
              </a:pPr>
              <a:endParaRPr sz="1200"/>
            </a:p>
          </p:txBody>
        </p:sp>
      </p:grpSp>
      <p:sp>
        <p:nvSpPr>
          <p:cNvPr id="20" name="Freeform 20"/>
          <p:cNvSpPr/>
          <p:nvPr/>
        </p:nvSpPr>
        <p:spPr>
          <a:xfrm>
            <a:off x="1657242" y="2340618"/>
            <a:ext cx="532895" cy="532895"/>
          </a:xfrm>
          <a:custGeom>
            <a:avLst/>
            <a:gdLst/>
            <a:ahLst/>
            <a:cxnLst/>
            <a:rect l="l" t="t" r="r" b="b"/>
            <a:pathLst>
              <a:path w="799343" h="799343">
                <a:moveTo>
                  <a:pt x="0" y="0"/>
                </a:moveTo>
                <a:lnTo>
                  <a:pt x="799343" y="0"/>
                </a:lnTo>
                <a:lnTo>
                  <a:pt x="799343" y="799343"/>
                </a:lnTo>
                <a:lnTo>
                  <a:pt x="0" y="79934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 sz="1200"/>
          </a:p>
        </p:txBody>
      </p:sp>
      <p:grpSp>
        <p:nvGrpSpPr>
          <p:cNvPr id="27" name="Group 27"/>
          <p:cNvGrpSpPr/>
          <p:nvPr/>
        </p:nvGrpSpPr>
        <p:grpSpPr>
          <a:xfrm>
            <a:off x="7108067" y="2182951"/>
            <a:ext cx="719877" cy="719877"/>
            <a:chOff x="0" y="0"/>
            <a:chExt cx="812800" cy="8128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97658"/>
            </a:solidFill>
          </p:spPr>
          <p:txBody>
            <a:bodyPr/>
            <a:lstStyle/>
            <a:p>
              <a:endParaRPr lang="it-IT" sz="1200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2239"/>
                </a:lnSpc>
              </a:pPr>
              <a:endParaRPr sz="1200"/>
            </a:p>
          </p:txBody>
        </p:sp>
      </p:grpSp>
      <p:sp>
        <p:nvSpPr>
          <p:cNvPr id="32" name="Freeform 32"/>
          <p:cNvSpPr/>
          <p:nvPr/>
        </p:nvSpPr>
        <p:spPr>
          <a:xfrm>
            <a:off x="7117897" y="2249235"/>
            <a:ext cx="670271" cy="555487"/>
          </a:xfrm>
          <a:custGeom>
            <a:avLst/>
            <a:gdLst/>
            <a:ahLst/>
            <a:cxnLst/>
            <a:rect l="l" t="t" r="r" b="b"/>
            <a:pathLst>
              <a:path w="1005407" h="833231">
                <a:moveTo>
                  <a:pt x="0" y="0"/>
                </a:moveTo>
                <a:lnTo>
                  <a:pt x="1005407" y="0"/>
                </a:lnTo>
                <a:lnTo>
                  <a:pt x="1005407" y="833231"/>
                </a:lnTo>
                <a:lnTo>
                  <a:pt x="0" y="83323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 sz="1200"/>
          </a:p>
        </p:txBody>
      </p:sp>
      <p:sp>
        <p:nvSpPr>
          <p:cNvPr id="33" name="TextBox 33"/>
          <p:cNvSpPr txBox="1"/>
          <p:nvPr/>
        </p:nvSpPr>
        <p:spPr>
          <a:xfrm>
            <a:off x="4382269" y="538736"/>
            <a:ext cx="7272785" cy="8662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06"/>
              </a:lnSpc>
              <a:spcBef>
                <a:spcPct val="0"/>
              </a:spcBef>
            </a:pPr>
            <a:r>
              <a:rPr lang="en-US" sz="5290" spc="169">
                <a:solidFill>
                  <a:srgbClr val="142740"/>
                </a:solidFill>
                <a:latin typeface="Barlow Bold"/>
              </a:rPr>
              <a:t>Overview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2593015" y="2169309"/>
            <a:ext cx="2743605" cy="5623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26"/>
              </a:lnSpc>
            </a:pPr>
            <a:r>
              <a:rPr lang="en-US" sz="3447" spc="172">
                <a:solidFill>
                  <a:srgbClr val="A79E9C"/>
                </a:solidFill>
                <a:latin typeface="Helios Extended Bold"/>
              </a:rPr>
              <a:t>01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8106561" y="4256402"/>
            <a:ext cx="2743605" cy="5783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26"/>
              </a:lnSpc>
            </a:pPr>
            <a:r>
              <a:rPr lang="en-US" sz="3447" spc="172" dirty="0">
                <a:solidFill>
                  <a:srgbClr val="A79E9C"/>
                </a:solidFill>
                <a:latin typeface="Helios Extended Bold"/>
              </a:rPr>
              <a:t>06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2593015" y="3224307"/>
            <a:ext cx="2743605" cy="5623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26"/>
              </a:lnSpc>
            </a:pPr>
            <a:r>
              <a:rPr lang="en-US" sz="3447" spc="172">
                <a:solidFill>
                  <a:srgbClr val="A79E9C"/>
                </a:solidFill>
                <a:latin typeface="Helios Extended Bold"/>
              </a:rPr>
              <a:t>02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2485745" y="4398214"/>
            <a:ext cx="2743605" cy="5623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26"/>
              </a:lnSpc>
            </a:pPr>
            <a:r>
              <a:rPr lang="en-US" sz="3447" spc="172" dirty="0">
                <a:solidFill>
                  <a:srgbClr val="A79E9C"/>
                </a:solidFill>
                <a:latin typeface="Helios Extended Bold"/>
              </a:rPr>
              <a:t>03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2593015" y="2831596"/>
            <a:ext cx="2743605" cy="2116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849"/>
              </a:lnSpc>
            </a:pPr>
            <a:r>
              <a:rPr lang="en-US" sz="1321" spc="132">
                <a:solidFill>
                  <a:srgbClr val="000000"/>
                </a:solidFill>
                <a:latin typeface="Heebo Bold"/>
              </a:rPr>
              <a:t>INTRODUZIONE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2485746" y="4991886"/>
            <a:ext cx="2743605" cy="2116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849"/>
              </a:lnSpc>
            </a:pPr>
            <a:r>
              <a:rPr lang="en-US" sz="1321" spc="132" dirty="0">
                <a:solidFill>
                  <a:srgbClr val="000000"/>
                </a:solidFill>
                <a:latin typeface="Heebo Bold"/>
              </a:rPr>
              <a:t>MATERIALE E METODI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2593015" y="3886593"/>
            <a:ext cx="2743605" cy="2116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849"/>
              </a:lnSpc>
            </a:pPr>
            <a:r>
              <a:rPr lang="en-US" sz="1321" spc="132" dirty="0">
                <a:solidFill>
                  <a:srgbClr val="000000"/>
                </a:solidFill>
                <a:latin typeface="Heebo Bold"/>
              </a:rPr>
              <a:t>STATO DELL’ARTE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8002860" y="2681215"/>
            <a:ext cx="2743605" cy="2116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849"/>
              </a:lnSpc>
            </a:pPr>
            <a:r>
              <a:rPr lang="en-US" sz="1321" spc="132" dirty="0">
                <a:solidFill>
                  <a:srgbClr val="000000"/>
                </a:solidFill>
                <a:latin typeface="Heebo Bold"/>
              </a:rPr>
              <a:t>IMPLEMENTAZIONE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8090143" y="4895327"/>
            <a:ext cx="2743605" cy="2116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849"/>
              </a:lnSpc>
            </a:pPr>
            <a:r>
              <a:rPr lang="en-US" sz="1321" spc="132">
                <a:solidFill>
                  <a:srgbClr val="000000"/>
                </a:solidFill>
                <a:latin typeface="Heebo Bold"/>
              </a:rPr>
              <a:t>CONCLUSIONI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8036465" y="2026072"/>
            <a:ext cx="2743605" cy="5623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26"/>
              </a:lnSpc>
            </a:pPr>
            <a:r>
              <a:rPr lang="en-US" sz="3447" spc="172" dirty="0">
                <a:solidFill>
                  <a:srgbClr val="A79E9C"/>
                </a:solidFill>
                <a:latin typeface="Helios Extended Bold"/>
              </a:rPr>
              <a:t>04</a:t>
            </a:r>
          </a:p>
        </p:txBody>
      </p:sp>
      <p:grpSp>
        <p:nvGrpSpPr>
          <p:cNvPr id="48" name="Group 2">
            <a:extLst>
              <a:ext uri="{FF2B5EF4-FFF2-40B4-BE49-F238E27FC236}">
                <a16:creationId xmlns:a16="http://schemas.microsoft.com/office/drawing/2014/main" id="{38A07014-18F8-EDFD-5809-3BB772048D1F}"/>
              </a:ext>
            </a:extLst>
          </p:cNvPr>
          <p:cNvGrpSpPr/>
          <p:nvPr/>
        </p:nvGrpSpPr>
        <p:grpSpPr>
          <a:xfrm>
            <a:off x="7137692" y="3234662"/>
            <a:ext cx="719877" cy="719877"/>
            <a:chOff x="0" y="0"/>
            <a:chExt cx="812800" cy="812800"/>
          </a:xfrm>
        </p:grpSpPr>
        <p:sp>
          <p:nvSpPr>
            <p:cNvPr id="49" name="Freeform 3">
              <a:extLst>
                <a:ext uri="{FF2B5EF4-FFF2-40B4-BE49-F238E27FC236}">
                  <a16:creationId xmlns:a16="http://schemas.microsoft.com/office/drawing/2014/main" id="{A27E1E60-CF21-8417-1D19-B8FD9D27D78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97658"/>
            </a:solidFill>
          </p:spPr>
          <p:txBody>
            <a:bodyPr/>
            <a:lstStyle/>
            <a:p>
              <a:endParaRPr lang="it-IT" sz="1200"/>
            </a:p>
          </p:txBody>
        </p:sp>
        <p:sp>
          <p:nvSpPr>
            <p:cNvPr id="50" name="TextBox 4">
              <a:extLst>
                <a:ext uri="{FF2B5EF4-FFF2-40B4-BE49-F238E27FC236}">
                  <a16:creationId xmlns:a16="http://schemas.microsoft.com/office/drawing/2014/main" id="{79A4F5FE-A7C9-CB8F-C65C-B7644FBFE2C6}"/>
                </a:ext>
              </a:extLst>
            </p:cNvPr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2239"/>
                </a:lnSpc>
              </a:pPr>
              <a:endParaRPr sz="1200"/>
            </a:p>
          </p:txBody>
        </p:sp>
      </p:grpSp>
      <p:sp>
        <p:nvSpPr>
          <p:cNvPr id="51" name="Freeform 8">
            <a:extLst>
              <a:ext uri="{FF2B5EF4-FFF2-40B4-BE49-F238E27FC236}">
                <a16:creationId xmlns:a16="http://schemas.microsoft.com/office/drawing/2014/main" id="{15E87DB4-325E-C459-089F-2A95662CB2C0}"/>
              </a:ext>
            </a:extLst>
          </p:cNvPr>
          <p:cNvSpPr/>
          <p:nvPr/>
        </p:nvSpPr>
        <p:spPr>
          <a:xfrm>
            <a:off x="7282984" y="3375200"/>
            <a:ext cx="429294" cy="428221"/>
          </a:xfrm>
          <a:custGeom>
            <a:avLst/>
            <a:gdLst/>
            <a:ahLst/>
            <a:cxnLst/>
            <a:rect l="l" t="t" r="r" b="b"/>
            <a:pathLst>
              <a:path w="643941" h="642331">
                <a:moveTo>
                  <a:pt x="0" y="0"/>
                </a:moveTo>
                <a:lnTo>
                  <a:pt x="643941" y="0"/>
                </a:lnTo>
                <a:lnTo>
                  <a:pt x="643941" y="642332"/>
                </a:lnTo>
                <a:lnTo>
                  <a:pt x="0" y="6423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 sz="1200"/>
          </a:p>
        </p:txBody>
      </p:sp>
      <p:sp>
        <p:nvSpPr>
          <p:cNvPr id="52" name="TextBox 35">
            <a:extLst>
              <a:ext uri="{FF2B5EF4-FFF2-40B4-BE49-F238E27FC236}">
                <a16:creationId xmlns:a16="http://schemas.microsoft.com/office/drawing/2014/main" id="{FA1BF4C3-9C27-2C27-FE6E-87CB7D9CDD5F}"/>
              </a:ext>
            </a:extLst>
          </p:cNvPr>
          <p:cNvSpPr txBox="1"/>
          <p:nvPr/>
        </p:nvSpPr>
        <p:spPr>
          <a:xfrm>
            <a:off x="8039073" y="3094001"/>
            <a:ext cx="2743605" cy="5623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26"/>
              </a:lnSpc>
            </a:pPr>
            <a:r>
              <a:rPr lang="en-US" sz="3447" spc="172" dirty="0">
                <a:solidFill>
                  <a:srgbClr val="A79E9C"/>
                </a:solidFill>
                <a:latin typeface="Helios Extended Bold"/>
              </a:rPr>
              <a:t>05</a:t>
            </a:r>
          </a:p>
        </p:txBody>
      </p:sp>
      <p:sp>
        <p:nvSpPr>
          <p:cNvPr id="53" name="TextBox 45">
            <a:extLst>
              <a:ext uri="{FF2B5EF4-FFF2-40B4-BE49-F238E27FC236}">
                <a16:creationId xmlns:a16="http://schemas.microsoft.com/office/drawing/2014/main" id="{60327A2F-3767-C392-A53F-E780AC3553F2}"/>
              </a:ext>
            </a:extLst>
          </p:cNvPr>
          <p:cNvSpPr txBox="1"/>
          <p:nvPr/>
        </p:nvSpPr>
        <p:spPr>
          <a:xfrm>
            <a:off x="8022655" y="3732926"/>
            <a:ext cx="2743605" cy="230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849"/>
              </a:lnSpc>
            </a:pPr>
            <a:r>
              <a:rPr lang="en-US" sz="1321" spc="132" dirty="0">
                <a:solidFill>
                  <a:srgbClr val="000000"/>
                </a:solidFill>
                <a:latin typeface="Heebo Bold"/>
              </a:rPr>
              <a:t>RISULTATI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506200" y="2407018"/>
            <a:ext cx="671913" cy="4450982"/>
            <a:chOff x="0" y="0"/>
            <a:chExt cx="265447" cy="175841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65447" cy="1758413"/>
            </a:xfrm>
            <a:custGeom>
              <a:avLst/>
              <a:gdLst/>
              <a:ahLst/>
              <a:cxnLst/>
              <a:rect l="l" t="t" r="r" b="b"/>
              <a:pathLst>
                <a:path w="265447" h="1758413">
                  <a:moveTo>
                    <a:pt x="0" y="0"/>
                  </a:moveTo>
                  <a:lnTo>
                    <a:pt x="265447" y="0"/>
                  </a:lnTo>
                  <a:lnTo>
                    <a:pt x="265447" y="1758413"/>
                  </a:lnTo>
                  <a:lnTo>
                    <a:pt x="0" y="1758413"/>
                  </a:lnTo>
                  <a:close/>
                </a:path>
              </a:pathLst>
            </a:custGeom>
            <a:solidFill>
              <a:srgbClr val="31A1A3"/>
            </a:solidFill>
          </p:spPr>
          <p:txBody>
            <a:bodyPr/>
            <a:lstStyle/>
            <a:p>
              <a:endParaRPr lang="it-IT" sz="1200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265447" cy="1815563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6474125"/>
            <a:ext cx="6509055" cy="383875"/>
            <a:chOff x="0" y="0"/>
            <a:chExt cx="2571478" cy="151655"/>
          </a:xfrm>
          <a:solidFill>
            <a:srgbClr val="1E6B81"/>
          </a:solidFill>
        </p:grpSpPr>
        <p:sp>
          <p:nvSpPr>
            <p:cNvPr id="6" name="Freeform 6"/>
            <p:cNvSpPr/>
            <p:nvPr/>
          </p:nvSpPr>
          <p:spPr>
            <a:xfrm>
              <a:off x="0" y="0"/>
              <a:ext cx="2571478" cy="151655"/>
            </a:xfrm>
            <a:custGeom>
              <a:avLst/>
              <a:gdLst/>
              <a:ahLst/>
              <a:cxnLst/>
              <a:rect l="l" t="t" r="r" b="b"/>
              <a:pathLst>
                <a:path w="2571478" h="151655">
                  <a:moveTo>
                    <a:pt x="0" y="0"/>
                  </a:moveTo>
                  <a:lnTo>
                    <a:pt x="2571478" y="0"/>
                  </a:lnTo>
                  <a:lnTo>
                    <a:pt x="2571478" y="151655"/>
                  </a:lnTo>
                  <a:lnTo>
                    <a:pt x="0" y="151655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it-IT" sz="1200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2571478" cy="208805"/>
            </a:xfrm>
            <a:prstGeom prst="rect">
              <a:avLst/>
            </a:prstGeom>
            <a:grpFill/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480149" y="0"/>
            <a:ext cx="10711851" cy="513272"/>
            <a:chOff x="0" y="0"/>
            <a:chExt cx="4231842" cy="20277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231842" cy="202774"/>
            </a:xfrm>
            <a:custGeom>
              <a:avLst/>
              <a:gdLst/>
              <a:ahLst/>
              <a:cxnLst/>
              <a:rect l="l" t="t" r="r" b="b"/>
              <a:pathLst>
                <a:path w="4231842" h="202774">
                  <a:moveTo>
                    <a:pt x="0" y="0"/>
                  </a:moveTo>
                  <a:lnTo>
                    <a:pt x="4231842" y="0"/>
                  </a:lnTo>
                  <a:lnTo>
                    <a:pt x="4231842" y="202774"/>
                  </a:lnTo>
                  <a:lnTo>
                    <a:pt x="0" y="20277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it-IT" sz="1200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9525"/>
              <a:ext cx="4231842" cy="193249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067"/>
                </a:lnSpc>
                <a:spcBef>
                  <a:spcPct val="0"/>
                </a:spcBef>
              </a:pPr>
              <a:endParaRPr sz="1200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0" y="0"/>
            <a:ext cx="1913893" cy="513272"/>
            <a:chOff x="0" y="0"/>
            <a:chExt cx="584750" cy="202774"/>
          </a:xfrm>
          <a:solidFill>
            <a:srgbClr val="1E6B81"/>
          </a:solidFill>
        </p:grpSpPr>
        <p:sp>
          <p:nvSpPr>
            <p:cNvPr id="12" name="Freeform 12"/>
            <p:cNvSpPr/>
            <p:nvPr/>
          </p:nvSpPr>
          <p:spPr>
            <a:xfrm>
              <a:off x="0" y="0"/>
              <a:ext cx="584750" cy="202774"/>
            </a:xfrm>
            <a:custGeom>
              <a:avLst/>
              <a:gdLst/>
              <a:ahLst/>
              <a:cxnLst/>
              <a:rect l="l" t="t" r="r" b="b"/>
              <a:pathLst>
                <a:path w="584750" h="202774">
                  <a:moveTo>
                    <a:pt x="0" y="0"/>
                  </a:moveTo>
                  <a:lnTo>
                    <a:pt x="584750" y="0"/>
                  </a:lnTo>
                  <a:lnTo>
                    <a:pt x="584750" y="202774"/>
                  </a:lnTo>
                  <a:lnTo>
                    <a:pt x="0" y="202774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it-IT" sz="1200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57150"/>
              <a:ext cx="584750" cy="259924"/>
            </a:xfrm>
            <a:prstGeom prst="rect">
              <a:avLst/>
            </a:prstGeom>
            <a:grpFill/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6509055" y="2407018"/>
            <a:ext cx="4997145" cy="4450982"/>
            <a:chOff x="0" y="0"/>
            <a:chExt cx="9994291" cy="8901963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2"/>
            <a:srcRect l="17930" r="17930"/>
            <a:stretch>
              <a:fillRect/>
            </a:stretch>
          </p:blipFill>
          <p:spPr>
            <a:xfrm>
              <a:off x="0" y="0"/>
              <a:ext cx="9994291" cy="8901963"/>
            </a:xfrm>
            <a:prstGeom prst="rect">
              <a:avLst/>
            </a:prstGeom>
          </p:spPr>
        </p:pic>
      </p:grpSp>
      <p:sp>
        <p:nvSpPr>
          <p:cNvPr id="16" name="TextBox 16"/>
          <p:cNvSpPr txBox="1"/>
          <p:nvPr/>
        </p:nvSpPr>
        <p:spPr>
          <a:xfrm>
            <a:off x="-216385" y="181384"/>
            <a:ext cx="1993253" cy="141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7"/>
              </a:lnSpc>
            </a:pPr>
            <a:r>
              <a:rPr lang="en-US" sz="1067">
                <a:solidFill>
                  <a:srgbClr val="F9F9F9"/>
                </a:solidFill>
                <a:latin typeface="Helios Extended Bold"/>
              </a:rPr>
              <a:t>INTRODUZIONE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776868" y="181384"/>
            <a:ext cx="1993253" cy="141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7"/>
              </a:lnSpc>
            </a:pPr>
            <a:r>
              <a:rPr lang="en-US" sz="1067" dirty="0">
                <a:solidFill>
                  <a:srgbClr val="F9F9F9"/>
                </a:solidFill>
                <a:latin typeface="Helios Extended Bold"/>
              </a:rPr>
              <a:t>STATO DELL’ARTE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3907146" y="181384"/>
            <a:ext cx="1993253" cy="141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7"/>
              </a:lnSpc>
            </a:pPr>
            <a:r>
              <a:rPr lang="en-US" sz="1067" dirty="0">
                <a:solidFill>
                  <a:srgbClr val="F9F9F9"/>
                </a:solidFill>
                <a:latin typeface="Helios Extended Bold"/>
              </a:rPr>
              <a:t>MATERIALE E METODI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216827" y="181384"/>
            <a:ext cx="1993253" cy="141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7"/>
              </a:lnSpc>
            </a:pPr>
            <a:r>
              <a:rPr lang="en-US" sz="1067" dirty="0">
                <a:solidFill>
                  <a:srgbClr val="F9F9F9"/>
                </a:solidFill>
                <a:latin typeface="Helios Extended Bold"/>
              </a:rPr>
              <a:t>IMPLEMENTAZIONE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685800" y="1061704"/>
            <a:ext cx="8435945" cy="782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67"/>
              </a:lnSpc>
              <a:spcBef>
                <a:spcPct val="0"/>
              </a:spcBef>
            </a:pPr>
            <a:r>
              <a:rPr lang="en-US" sz="5670">
                <a:solidFill>
                  <a:srgbClr val="202020"/>
                </a:solidFill>
                <a:latin typeface="Object Sans Heavy"/>
              </a:rPr>
              <a:t>INTRODUZIONE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685800" y="1955913"/>
            <a:ext cx="5143529" cy="2657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39"/>
              </a:lnSpc>
            </a:pPr>
            <a:r>
              <a:rPr lang="en-US" sz="1600" dirty="0">
                <a:solidFill>
                  <a:srgbClr val="202020"/>
                </a:solidFill>
                <a:latin typeface="Helios Extended Bold"/>
              </a:rPr>
              <a:t>MODELLI GPT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8953319" y="183298"/>
            <a:ext cx="831814" cy="141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7"/>
              </a:lnSpc>
              <a:spcBef>
                <a:spcPct val="0"/>
              </a:spcBef>
            </a:pPr>
            <a:r>
              <a:rPr lang="en-US" sz="1067" dirty="0">
                <a:solidFill>
                  <a:srgbClr val="F9F9F9"/>
                </a:solidFill>
                <a:latin typeface="Helios Extended Bold"/>
              </a:rPr>
              <a:t>RISULTATI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0568277" y="208091"/>
            <a:ext cx="1186927" cy="141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7"/>
              </a:lnSpc>
              <a:spcBef>
                <a:spcPct val="0"/>
              </a:spcBef>
            </a:pPr>
            <a:r>
              <a:rPr lang="en-US" sz="1067" dirty="0">
                <a:solidFill>
                  <a:srgbClr val="F9F9F9"/>
                </a:solidFill>
                <a:latin typeface="Helios Extended Bold"/>
              </a:rPr>
              <a:t>CONCLUSIONI</a:t>
            </a:r>
          </a:p>
        </p:txBody>
      </p:sp>
      <p:sp>
        <p:nvSpPr>
          <p:cNvPr id="30" name="Rectangle 4">
            <a:extLst>
              <a:ext uri="{FF2B5EF4-FFF2-40B4-BE49-F238E27FC236}">
                <a16:creationId xmlns:a16="http://schemas.microsoft.com/office/drawing/2014/main" id="{5C1FDB81-DEEF-EBBE-89D1-6F1FF593E1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1" y="2374966"/>
            <a:ext cx="5410200" cy="28007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altLang="it-IT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I modelli GPT hanno rivoluzionato i dialoghi generativi grazie a risposte naturali e fluide.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Le metriche tradizionali (BLEU, ROUGE) non catturano aspetti come interesse, creatività e coerenza.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it-IT" altLang="it-IT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kumimoji="0" lang="it-IT" altLang="it-IT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GPTScore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propone una nuova metrica che utilizza i modelli GPT stessi per valutare automaticamente la qualità delle risposte, avvicinandosi alle valutazioni umane e superando i limiti dei metodi tradizionali. 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1245769" y="0"/>
            <a:ext cx="0" cy="6858000"/>
          </a:xfrm>
          <a:prstGeom prst="line">
            <a:avLst/>
          </a:prstGeom>
          <a:ln w="38100" cap="flat">
            <a:solidFill>
              <a:srgbClr val="AA7D5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it-IT" sz="1200"/>
          </a:p>
        </p:txBody>
      </p:sp>
      <p:sp>
        <p:nvSpPr>
          <p:cNvPr id="3" name="TextBox 3"/>
          <p:cNvSpPr txBox="1"/>
          <p:nvPr/>
        </p:nvSpPr>
        <p:spPr>
          <a:xfrm>
            <a:off x="425075" y="958222"/>
            <a:ext cx="6200835" cy="4399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00"/>
              </a:lnSpc>
            </a:pPr>
            <a:r>
              <a:rPr lang="en-US" sz="3334" dirty="0">
                <a:solidFill>
                  <a:srgbClr val="151313"/>
                </a:solidFill>
                <a:latin typeface="Object Sans Bold"/>
              </a:rPr>
              <a:t>OBIETTIVI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1518483" y="5911004"/>
            <a:ext cx="398711" cy="2448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53"/>
              </a:lnSpc>
            </a:pPr>
            <a:r>
              <a:rPr lang="en-US" sz="1466">
                <a:solidFill>
                  <a:srgbClr val="FFFFFF"/>
                </a:solidFill>
                <a:latin typeface="Poppins Ultra-Bold"/>
              </a:rPr>
              <a:t>07</a:t>
            </a:r>
          </a:p>
        </p:txBody>
      </p:sp>
      <p:grpSp>
        <p:nvGrpSpPr>
          <p:cNvPr id="36" name="Group 8">
            <a:extLst>
              <a:ext uri="{FF2B5EF4-FFF2-40B4-BE49-F238E27FC236}">
                <a16:creationId xmlns:a16="http://schemas.microsoft.com/office/drawing/2014/main" id="{F4C1B549-5904-8BFD-70F0-922294D9FD44}"/>
              </a:ext>
            </a:extLst>
          </p:cNvPr>
          <p:cNvGrpSpPr/>
          <p:nvPr/>
        </p:nvGrpSpPr>
        <p:grpSpPr>
          <a:xfrm>
            <a:off x="1480149" y="0"/>
            <a:ext cx="10711851" cy="513272"/>
            <a:chOff x="0" y="0"/>
            <a:chExt cx="4231842" cy="202774"/>
          </a:xfrm>
        </p:grpSpPr>
        <p:sp>
          <p:nvSpPr>
            <p:cNvPr id="37" name="Freeform 9">
              <a:extLst>
                <a:ext uri="{FF2B5EF4-FFF2-40B4-BE49-F238E27FC236}">
                  <a16:creationId xmlns:a16="http://schemas.microsoft.com/office/drawing/2014/main" id="{DB61EB2D-339D-49EE-56D3-B435DFEB71C7}"/>
                </a:ext>
              </a:extLst>
            </p:cNvPr>
            <p:cNvSpPr/>
            <p:nvPr/>
          </p:nvSpPr>
          <p:spPr>
            <a:xfrm>
              <a:off x="0" y="0"/>
              <a:ext cx="4231842" cy="202774"/>
            </a:xfrm>
            <a:custGeom>
              <a:avLst/>
              <a:gdLst/>
              <a:ahLst/>
              <a:cxnLst/>
              <a:rect l="l" t="t" r="r" b="b"/>
              <a:pathLst>
                <a:path w="4231842" h="202774">
                  <a:moveTo>
                    <a:pt x="0" y="0"/>
                  </a:moveTo>
                  <a:lnTo>
                    <a:pt x="4231842" y="0"/>
                  </a:lnTo>
                  <a:lnTo>
                    <a:pt x="4231842" y="202774"/>
                  </a:lnTo>
                  <a:lnTo>
                    <a:pt x="0" y="20277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it-IT" sz="1200"/>
            </a:p>
          </p:txBody>
        </p:sp>
        <p:sp>
          <p:nvSpPr>
            <p:cNvPr id="38" name="TextBox 10">
              <a:extLst>
                <a:ext uri="{FF2B5EF4-FFF2-40B4-BE49-F238E27FC236}">
                  <a16:creationId xmlns:a16="http://schemas.microsoft.com/office/drawing/2014/main" id="{41D1F5DB-8906-E532-B6FE-EA98EB5E9095}"/>
                </a:ext>
              </a:extLst>
            </p:cNvPr>
            <p:cNvSpPr txBox="1"/>
            <p:nvPr/>
          </p:nvSpPr>
          <p:spPr>
            <a:xfrm>
              <a:off x="0" y="9525"/>
              <a:ext cx="4231842" cy="193249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067"/>
                </a:lnSpc>
                <a:spcBef>
                  <a:spcPct val="0"/>
                </a:spcBef>
              </a:pPr>
              <a:endParaRPr sz="1200"/>
            </a:p>
          </p:txBody>
        </p:sp>
      </p:grpSp>
      <p:grpSp>
        <p:nvGrpSpPr>
          <p:cNvPr id="39" name="Group 11">
            <a:extLst>
              <a:ext uri="{FF2B5EF4-FFF2-40B4-BE49-F238E27FC236}">
                <a16:creationId xmlns:a16="http://schemas.microsoft.com/office/drawing/2014/main" id="{8CD70E9D-2AA6-486B-C0C3-4B2CB4272D0B}"/>
              </a:ext>
            </a:extLst>
          </p:cNvPr>
          <p:cNvGrpSpPr/>
          <p:nvPr/>
        </p:nvGrpSpPr>
        <p:grpSpPr>
          <a:xfrm>
            <a:off x="0" y="0"/>
            <a:ext cx="1913893" cy="513272"/>
            <a:chOff x="0" y="0"/>
            <a:chExt cx="584750" cy="202774"/>
          </a:xfrm>
          <a:solidFill>
            <a:srgbClr val="1E6B81"/>
          </a:solidFill>
        </p:grpSpPr>
        <p:sp>
          <p:nvSpPr>
            <p:cNvPr id="40" name="Freeform 12">
              <a:extLst>
                <a:ext uri="{FF2B5EF4-FFF2-40B4-BE49-F238E27FC236}">
                  <a16:creationId xmlns:a16="http://schemas.microsoft.com/office/drawing/2014/main" id="{B018E9D6-CF8B-37A2-5FE5-C5ED49E3F2ED}"/>
                </a:ext>
              </a:extLst>
            </p:cNvPr>
            <p:cNvSpPr/>
            <p:nvPr/>
          </p:nvSpPr>
          <p:spPr>
            <a:xfrm>
              <a:off x="0" y="0"/>
              <a:ext cx="584750" cy="202774"/>
            </a:xfrm>
            <a:custGeom>
              <a:avLst/>
              <a:gdLst/>
              <a:ahLst/>
              <a:cxnLst/>
              <a:rect l="l" t="t" r="r" b="b"/>
              <a:pathLst>
                <a:path w="584750" h="202774">
                  <a:moveTo>
                    <a:pt x="0" y="0"/>
                  </a:moveTo>
                  <a:lnTo>
                    <a:pt x="584750" y="0"/>
                  </a:lnTo>
                  <a:lnTo>
                    <a:pt x="584750" y="202774"/>
                  </a:lnTo>
                  <a:lnTo>
                    <a:pt x="0" y="202774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it-IT" sz="1200"/>
            </a:p>
          </p:txBody>
        </p:sp>
        <p:sp>
          <p:nvSpPr>
            <p:cNvPr id="41" name="TextBox 13">
              <a:extLst>
                <a:ext uri="{FF2B5EF4-FFF2-40B4-BE49-F238E27FC236}">
                  <a16:creationId xmlns:a16="http://schemas.microsoft.com/office/drawing/2014/main" id="{948403C6-C6D0-1A6E-498B-BD15E1B09BAC}"/>
                </a:ext>
              </a:extLst>
            </p:cNvPr>
            <p:cNvSpPr txBox="1"/>
            <p:nvPr/>
          </p:nvSpPr>
          <p:spPr>
            <a:xfrm>
              <a:off x="0" y="-57150"/>
              <a:ext cx="584750" cy="259924"/>
            </a:xfrm>
            <a:prstGeom prst="rect">
              <a:avLst/>
            </a:prstGeom>
            <a:grpFill/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sp>
        <p:nvSpPr>
          <p:cNvPr id="42" name="TextBox 16">
            <a:extLst>
              <a:ext uri="{FF2B5EF4-FFF2-40B4-BE49-F238E27FC236}">
                <a16:creationId xmlns:a16="http://schemas.microsoft.com/office/drawing/2014/main" id="{2A23AE12-33D0-CDCF-4CED-A6F18BD555C8}"/>
              </a:ext>
            </a:extLst>
          </p:cNvPr>
          <p:cNvSpPr txBox="1"/>
          <p:nvPr/>
        </p:nvSpPr>
        <p:spPr>
          <a:xfrm>
            <a:off x="-216385" y="181384"/>
            <a:ext cx="1993253" cy="141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7"/>
              </a:lnSpc>
            </a:pPr>
            <a:r>
              <a:rPr lang="en-US" sz="1067">
                <a:solidFill>
                  <a:srgbClr val="F9F9F9"/>
                </a:solidFill>
                <a:latin typeface="Helios Extended Bold"/>
              </a:rPr>
              <a:t>INTRODUZIONE</a:t>
            </a:r>
          </a:p>
        </p:txBody>
      </p:sp>
      <p:sp>
        <p:nvSpPr>
          <p:cNvPr id="43" name="TextBox 17">
            <a:extLst>
              <a:ext uri="{FF2B5EF4-FFF2-40B4-BE49-F238E27FC236}">
                <a16:creationId xmlns:a16="http://schemas.microsoft.com/office/drawing/2014/main" id="{4C048575-23FC-A95C-AAB7-03B3ECC43C9D}"/>
              </a:ext>
            </a:extLst>
          </p:cNvPr>
          <p:cNvSpPr txBox="1"/>
          <p:nvPr/>
        </p:nvSpPr>
        <p:spPr>
          <a:xfrm>
            <a:off x="1776868" y="181384"/>
            <a:ext cx="1993253" cy="141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7"/>
              </a:lnSpc>
            </a:pPr>
            <a:r>
              <a:rPr lang="en-US" sz="1067" dirty="0">
                <a:solidFill>
                  <a:srgbClr val="F9F9F9"/>
                </a:solidFill>
                <a:latin typeface="Helios Extended Bold"/>
              </a:rPr>
              <a:t>STATO DELL’ARTE</a:t>
            </a:r>
          </a:p>
        </p:txBody>
      </p:sp>
      <p:sp>
        <p:nvSpPr>
          <p:cNvPr id="44" name="TextBox 18">
            <a:extLst>
              <a:ext uri="{FF2B5EF4-FFF2-40B4-BE49-F238E27FC236}">
                <a16:creationId xmlns:a16="http://schemas.microsoft.com/office/drawing/2014/main" id="{2F985644-9CAC-3A59-359B-28B92AC107B0}"/>
              </a:ext>
            </a:extLst>
          </p:cNvPr>
          <p:cNvSpPr txBox="1"/>
          <p:nvPr/>
        </p:nvSpPr>
        <p:spPr>
          <a:xfrm>
            <a:off x="3907146" y="181384"/>
            <a:ext cx="1993253" cy="141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7"/>
              </a:lnSpc>
            </a:pPr>
            <a:r>
              <a:rPr lang="en-US" sz="1067" dirty="0">
                <a:solidFill>
                  <a:srgbClr val="F9F9F9"/>
                </a:solidFill>
                <a:latin typeface="Helios Extended Bold"/>
              </a:rPr>
              <a:t>MATERIALE E METODI</a:t>
            </a:r>
          </a:p>
        </p:txBody>
      </p:sp>
      <p:sp>
        <p:nvSpPr>
          <p:cNvPr id="45" name="TextBox 19">
            <a:extLst>
              <a:ext uri="{FF2B5EF4-FFF2-40B4-BE49-F238E27FC236}">
                <a16:creationId xmlns:a16="http://schemas.microsoft.com/office/drawing/2014/main" id="{3E2799C1-7BEA-6020-5770-42670B10D314}"/>
              </a:ext>
            </a:extLst>
          </p:cNvPr>
          <p:cNvSpPr txBox="1"/>
          <p:nvPr/>
        </p:nvSpPr>
        <p:spPr>
          <a:xfrm>
            <a:off x="6216827" y="181384"/>
            <a:ext cx="1993253" cy="141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7"/>
              </a:lnSpc>
            </a:pPr>
            <a:r>
              <a:rPr lang="en-US" sz="1067" dirty="0">
                <a:solidFill>
                  <a:srgbClr val="F9F9F9"/>
                </a:solidFill>
                <a:latin typeface="Helios Extended Bold"/>
              </a:rPr>
              <a:t>IMPLEMENTAZIONE</a:t>
            </a:r>
          </a:p>
        </p:txBody>
      </p:sp>
      <p:sp>
        <p:nvSpPr>
          <p:cNvPr id="46" name="TextBox 25">
            <a:extLst>
              <a:ext uri="{FF2B5EF4-FFF2-40B4-BE49-F238E27FC236}">
                <a16:creationId xmlns:a16="http://schemas.microsoft.com/office/drawing/2014/main" id="{65BA3C4F-45EB-E335-85A5-D2BF7B8EB4EA}"/>
              </a:ext>
            </a:extLst>
          </p:cNvPr>
          <p:cNvSpPr txBox="1"/>
          <p:nvPr/>
        </p:nvSpPr>
        <p:spPr>
          <a:xfrm>
            <a:off x="8953319" y="183298"/>
            <a:ext cx="831814" cy="141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7"/>
              </a:lnSpc>
              <a:spcBef>
                <a:spcPct val="0"/>
              </a:spcBef>
            </a:pPr>
            <a:r>
              <a:rPr lang="en-US" sz="1067" dirty="0">
                <a:solidFill>
                  <a:srgbClr val="F9F9F9"/>
                </a:solidFill>
                <a:latin typeface="Helios Extended Bold"/>
              </a:rPr>
              <a:t>RISULTATI</a:t>
            </a:r>
          </a:p>
        </p:txBody>
      </p:sp>
      <p:sp>
        <p:nvSpPr>
          <p:cNvPr id="47" name="TextBox 26">
            <a:extLst>
              <a:ext uri="{FF2B5EF4-FFF2-40B4-BE49-F238E27FC236}">
                <a16:creationId xmlns:a16="http://schemas.microsoft.com/office/drawing/2014/main" id="{F23013D8-9B5C-6B38-6689-74F7EDB28F8C}"/>
              </a:ext>
            </a:extLst>
          </p:cNvPr>
          <p:cNvSpPr txBox="1"/>
          <p:nvPr/>
        </p:nvSpPr>
        <p:spPr>
          <a:xfrm>
            <a:off x="10568277" y="208091"/>
            <a:ext cx="1186927" cy="141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7"/>
              </a:lnSpc>
              <a:spcBef>
                <a:spcPct val="0"/>
              </a:spcBef>
            </a:pPr>
            <a:r>
              <a:rPr lang="en-US" sz="1067" dirty="0">
                <a:solidFill>
                  <a:srgbClr val="F9F9F9"/>
                </a:solidFill>
                <a:latin typeface="Helios Extended Bold"/>
              </a:rPr>
              <a:t>CONCLUSIONI</a:t>
            </a:r>
          </a:p>
        </p:txBody>
      </p:sp>
      <p:sp>
        <p:nvSpPr>
          <p:cNvPr id="49" name="CasellaDiTesto 48">
            <a:extLst>
              <a:ext uri="{FF2B5EF4-FFF2-40B4-BE49-F238E27FC236}">
                <a16:creationId xmlns:a16="http://schemas.microsoft.com/office/drawing/2014/main" id="{424D2FDF-F63A-6BFE-22A6-D0A935586DC3}"/>
              </a:ext>
            </a:extLst>
          </p:cNvPr>
          <p:cNvSpPr txBox="1"/>
          <p:nvPr/>
        </p:nvSpPr>
        <p:spPr>
          <a:xfrm>
            <a:off x="421880" y="1628831"/>
            <a:ext cx="62040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600" dirty="0">
                <a:latin typeface="Poppins" panose="00000500000000000000" pitchFamily="2" charset="0"/>
                <a:cs typeface="Poppins" panose="00000500000000000000" pitchFamily="2" charset="0"/>
              </a:rPr>
              <a:t>Il progetto </a:t>
            </a:r>
            <a:r>
              <a:rPr lang="it-IT" sz="1600" b="1" dirty="0" err="1">
                <a:latin typeface="Poppins" panose="00000500000000000000" pitchFamily="2" charset="0"/>
                <a:cs typeface="Poppins" panose="00000500000000000000" pitchFamily="2" charset="0"/>
              </a:rPr>
              <a:t>GPTScore-DialEval</a:t>
            </a:r>
            <a:r>
              <a:rPr lang="it-IT" sz="1600" dirty="0">
                <a:latin typeface="Poppins" panose="00000500000000000000" pitchFamily="2" charset="0"/>
                <a:cs typeface="Poppins" panose="00000500000000000000" pitchFamily="2" charset="0"/>
              </a:rPr>
              <a:t> mira a implementare e testare la metrica </a:t>
            </a:r>
            <a:r>
              <a:rPr lang="it-IT" sz="1600" dirty="0" err="1">
                <a:latin typeface="Poppins" panose="00000500000000000000" pitchFamily="2" charset="0"/>
                <a:cs typeface="Poppins" panose="00000500000000000000" pitchFamily="2" charset="0"/>
              </a:rPr>
              <a:t>GPTScore</a:t>
            </a:r>
            <a:r>
              <a:rPr lang="it-IT" sz="1600" dirty="0">
                <a:latin typeface="Poppins" panose="00000500000000000000" pitchFamily="2" charset="0"/>
                <a:cs typeface="Poppins" panose="00000500000000000000" pitchFamily="2" charset="0"/>
              </a:rPr>
              <a:t> per valutare l'interesse delle risposte in conversazioni generative.</a:t>
            </a:r>
          </a:p>
          <a:p>
            <a:endParaRPr lang="it-IT" sz="16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it-IT" sz="1600" dirty="0">
                <a:latin typeface="Poppins" panose="00000500000000000000" pitchFamily="2" charset="0"/>
                <a:cs typeface="Poppins" panose="00000500000000000000" pitchFamily="2" charset="0"/>
              </a:rPr>
              <a:t>1. Sviluppare un framework che analizzi i dialoghi su due livelli:</a:t>
            </a:r>
          </a:p>
          <a:p>
            <a:pPr marL="742950" lvl="1" indent="-285750">
              <a:buFont typeface="+mj-lt"/>
              <a:buAutoNum type="arabicPeriod"/>
            </a:pPr>
            <a:r>
              <a:rPr lang="it-IT" sz="1600" b="1" dirty="0">
                <a:latin typeface="Poppins" panose="00000500000000000000" pitchFamily="2" charset="0"/>
                <a:cs typeface="Poppins" panose="00000500000000000000" pitchFamily="2" charset="0"/>
              </a:rPr>
              <a:t>Turn-Level</a:t>
            </a:r>
            <a:r>
              <a:rPr lang="it-IT" sz="1600" dirty="0">
                <a:latin typeface="Poppins" panose="00000500000000000000" pitchFamily="2" charset="0"/>
                <a:cs typeface="Poppins" panose="00000500000000000000" pitchFamily="2" charset="0"/>
              </a:rPr>
              <a:t>: Valutazione accurata e coerente delle risposte a livello di singolo turno.</a:t>
            </a:r>
          </a:p>
          <a:p>
            <a:pPr marL="742950" lvl="1" indent="-285750">
              <a:buFont typeface="+mj-lt"/>
              <a:buAutoNum type="arabicPeriod"/>
            </a:pPr>
            <a:r>
              <a:rPr lang="it-IT" sz="1600" b="1" dirty="0">
                <a:latin typeface="Poppins" panose="00000500000000000000" pitchFamily="2" charset="0"/>
                <a:cs typeface="Poppins" panose="00000500000000000000" pitchFamily="2" charset="0"/>
              </a:rPr>
              <a:t>Dialogue-Level</a:t>
            </a:r>
            <a:r>
              <a:rPr lang="it-IT" sz="1600" dirty="0">
                <a:latin typeface="Poppins" panose="00000500000000000000" pitchFamily="2" charset="0"/>
                <a:cs typeface="Poppins" panose="00000500000000000000" pitchFamily="2" charset="0"/>
              </a:rPr>
              <a:t>: Analisi della coerenza e progressione dell'intero dialogo.</a:t>
            </a:r>
          </a:p>
          <a:p>
            <a:r>
              <a:rPr lang="it-IT" sz="1600" dirty="0">
                <a:latin typeface="Poppins" panose="00000500000000000000" pitchFamily="2" charset="0"/>
                <a:cs typeface="Poppins" panose="00000500000000000000" pitchFamily="2" charset="0"/>
              </a:rPr>
              <a:t>2. Esplorare la correlazione tra punteggi </a:t>
            </a:r>
            <a:r>
              <a:rPr lang="it-IT" sz="1600" dirty="0" err="1">
                <a:latin typeface="Poppins" panose="00000500000000000000" pitchFamily="2" charset="0"/>
                <a:cs typeface="Poppins" panose="00000500000000000000" pitchFamily="2" charset="0"/>
              </a:rPr>
              <a:t>GPTScore</a:t>
            </a:r>
            <a:r>
              <a:rPr lang="it-IT" sz="1600" dirty="0">
                <a:latin typeface="Poppins" panose="00000500000000000000" pitchFamily="2" charset="0"/>
                <a:cs typeface="Poppins" panose="00000500000000000000" pitchFamily="2" charset="0"/>
              </a:rPr>
              <a:t> e valutazioni umane per validarne affidabilità e precisione.</a:t>
            </a:r>
          </a:p>
          <a:p>
            <a:r>
              <a:rPr lang="it-IT" sz="1600" dirty="0">
                <a:latin typeface="Poppins" panose="00000500000000000000" pitchFamily="2" charset="0"/>
                <a:cs typeface="Poppins" panose="00000500000000000000" pitchFamily="2" charset="0"/>
              </a:rPr>
              <a:t>3. Studiare l'impatto di configurazioni, dataset e modelli sui risultati.</a:t>
            </a:r>
          </a:p>
          <a:p>
            <a:endParaRPr lang="it-IT" sz="16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it-IT" sz="1600" dirty="0">
                <a:latin typeface="Poppins" panose="00000500000000000000" pitchFamily="2" charset="0"/>
                <a:cs typeface="Poppins" panose="00000500000000000000" pitchFamily="2" charset="0"/>
              </a:rPr>
              <a:t>Il framework, sviluppato per conversazioni in inglese, utilizza strategie di prompt per analizzare le risposte e confronta i risultati con giudizi umani per garantire validità.</a:t>
            </a:r>
          </a:p>
        </p:txBody>
      </p:sp>
      <p:pic>
        <p:nvPicPr>
          <p:cNvPr id="3074" name="Picture 2" descr="What is GPT-3? How is it Shaping the Future of Work?">
            <a:extLst>
              <a:ext uri="{FF2B5EF4-FFF2-40B4-BE49-F238E27FC236}">
                <a16:creationId xmlns:a16="http://schemas.microsoft.com/office/drawing/2014/main" id="{5328ABB7-B1E0-F35B-CD50-FF157026D7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68" t="2645" r="22393"/>
          <a:stretch/>
        </p:blipFill>
        <p:spPr bwMode="auto">
          <a:xfrm>
            <a:off x="6956385" y="1192297"/>
            <a:ext cx="4813734" cy="5181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-845" y="5960181"/>
            <a:ext cx="12192000" cy="12700"/>
          </a:xfrm>
          <a:prstGeom prst="line">
            <a:avLst/>
          </a:prstGeom>
          <a:ln w="38100" cap="flat">
            <a:solidFill>
              <a:srgbClr val="20202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it-IT" sz="1200"/>
          </a:p>
        </p:txBody>
      </p:sp>
      <p:sp>
        <p:nvSpPr>
          <p:cNvPr id="9" name="Freeform 9"/>
          <p:cNvSpPr/>
          <p:nvPr/>
        </p:nvSpPr>
        <p:spPr>
          <a:xfrm>
            <a:off x="7549959" y="1644205"/>
            <a:ext cx="2479167" cy="2743200"/>
          </a:xfrm>
          <a:custGeom>
            <a:avLst/>
            <a:gdLst/>
            <a:ahLst/>
            <a:cxnLst/>
            <a:rect l="l" t="t" r="r" b="b"/>
            <a:pathLst>
              <a:path w="3718750" h="4114800">
                <a:moveTo>
                  <a:pt x="0" y="0"/>
                </a:moveTo>
                <a:lnTo>
                  <a:pt x="3718751" y="0"/>
                </a:lnTo>
                <a:lnTo>
                  <a:pt x="371875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 sz="1200"/>
          </a:p>
        </p:txBody>
      </p:sp>
      <p:sp>
        <p:nvSpPr>
          <p:cNvPr id="11" name="TextBox 11"/>
          <p:cNvSpPr txBox="1"/>
          <p:nvPr/>
        </p:nvSpPr>
        <p:spPr>
          <a:xfrm>
            <a:off x="468775" y="519045"/>
            <a:ext cx="8352496" cy="6497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656"/>
              </a:lnSpc>
            </a:pPr>
            <a:r>
              <a:rPr lang="en-US" sz="3000" dirty="0">
                <a:solidFill>
                  <a:srgbClr val="202020"/>
                </a:solidFill>
                <a:latin typeface="Object Sans Ultra-Bold"/>
              </a:rPr>
              <a:t>LIMITAZIONI DELLE METRICHE TRADIZIONALI</a:t>
            </a:r>
          </a:p>
        </p:txBody>
      </p:sp>
      <p:grpSp>
        <p:nvGrpSpPr>
          <p:cNvPr id="19" name="Group 8">
            <a:extLst>
              <a:ext uri="{FF2B5EF4-FFF2-40B4-BE49-F238E27FC236}">
                <a16:creationId xmlns:a16="http://schemas.microsoft.com/office/drawing/2014/main" id="{A2323B66-164D-E85A-415F-84F0BBC76B49}"/>
              </a:ext>
            </a:extLst>
          </p:cNvPr>
          <p:cNvGrpSpPr/>
          <p:nvPr/>
        </p:nvGrpSpPr>
        <p:grpSpPr>
          <a:xfrm>
            <a:off x="1" y="0"/>
            <a:ext cx="12192000" cy="513272"/>
            <a:chOff x="0" y="0"/>
            <a:chExt cx="4231842" cy="202774"/>
          </a:xfrm>
        </p:grpSpPr>
        <p:sp>
          <p:nvSpPr>
            <p:cNvPr id="20" name="Freeform 9">
              <a:extLst>
                <a:ext uri="{FF2B5EF4-FFF2-40B4-BE49-F238E27FC236}">
                  <a16:creationId xmlns:a16="http://schemas.microsoft.com/office/drawing/2014/main" id="{8C6365BC-CD16-82A7-7EC7-B0A447AECFA3}"/>
                </a:ext>
              </a:extLst>
            </p:cNvPr>
            <p:cNvSpPr/>
            <p:nvPr/>
          </p:nvSpPr>
          <p:spPr>
            <a:xfrm>
              <a:off x="0" y="0"/>
              <a:ext cx="4231842" cy="202774"/>
            </a:xfrm>
            <a:custGeom>
              <a:avLst/>
              <a:gdLst/>
              <a:ahLst/>
              <a:cxnLst/>
              <a:rect l="l" t="t" r="r" b="b"/>
              <a:pathLst>
                <a:path w="4231842" h="202774">
                  <a:moveTo>
                    <a:pt x="0" y="0"/>
                  </a:moveTo>
                  <a:lnTo>
                    <a:pt x="4231842" y="0"/>
                  </a:lnTo>
                  <a:lnTo>
                    <a:pt x="4231842" y="202774"/>
                  </a:lnTo>
                  <a:lnTo>
                    <a:pt x="0" y="20277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it-IT" sz="1200" dirty="0"/>
            </a:p>
          </p:txBody>
        </p:sp>
        <p:sp>
          <p:nvSpPr>
            <p:cNvPr id="21" name="TextBox 10">
              <a:extLst>
                <a:ext uri="{FF2B5EF4-FFF2-40B4-BE49-F238E27FC236}">
                  <a16:creationId xmlns:a16="http://schemas.microsoft.com/office/drawing/2014/main" id="{F74B3F63-46C9-83BB-71E0-7FDE5C07DE57}"/>
                </a:ext>
              </a:extLst>
            </p:cNvPr>
            <p:cNvSpPr txBox="1"/>
            <p:nvPr/>
          </p:nvSpPr>
          <p:spPr>
            <a:xfrm>
              <a:off x="0" y="9525"/>
              <a:ext cx="4231842" cy="193249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067"/>
                </a:lnSpc>
                <a:spcBef>
                  <a:spcPct val="0"/>
                </a:spcBef>
              </a:pPr>
              <a:endParaRPr sz="1200"/>
            </a:p>
          </p:txBody>
        </p:sp>
      </p:grpSp>
      <p:grpSp>
        <p:nvGrpSpPr>
          <p:cNvPr id="22" name="Group 11">
            <a:extLst>
              <a:ext uri="{FF2B5EF4-FFF2-40B4-BE49-F238E27FC236}">
                <a16:creationId xmlns:a16="http://schemas.microsoft.com/office/drawing/2014/main" id="{CC946EBB-C366-0EFC-6139-7548DCD6B3B1}"/>
              </a:ext>
            </a:extLst>
          </p:cNvPr>
          <p:cNvGrpSpPr/>
          <p:nvPr/>
        </p:nvGrpSpPr>
        <p:grpSpPr>
          <a:xfrm>
            <a:off x="1993253" y="-328757"/>
            <a:ext cx="1913893" cy="844916"/>
            <a:chOff x="0" y="-131020"/>
            <a:chExt cx="584750" cy="333794"/>
          </a:xfrm>
          <a:solidFill>
            <a:srgbClr val="1E6B81"/>
          </a:solidFill>
        </p:grpSpPr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55E0EA6E-0881-B52F-940A-6C5C5736A582}"/>
                </a:ext>
              </a:extLst>
            </p:cNvPr>
            <p:cNvSpPr/>
            <p:nvPr/>
          </p:nvSpPr>
          <p:spPr>
            <a:xfrm>
              <a:off x="0" y="0"/>
              <a:ext cx="584750" cy="202774"/>
            </a:xfrm>
            <a:custGeom>
              <a:avLst/>
              <a:gdLst/>
              <a:ahLst/>
              <a:cxnLst/>
              <a:rect l="l" t="t" r="r" b="b"/>
              <a:pathLst>
                <a:path w="584750" h="202774">
                  <a:moveTo>
                    <a:pt x="0" y="0"/>
                  </a:moveTo>
                  <a:lnTo>
                    <a:pt x="584750" y="0"/>
                  </a:lnTo>
                  <a:lnTo>
                    <a:pt x="584750" y="202774"/>
                  </a:lnTo>
                  <a:lnTo>
                    <a:pt x="0" y="202774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it-IT" sz="1200"/>
            </a:p>
          </p:txBody>
        </p:sp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23D3C5D2-5511-E9B8-844E-FCFCB5E46101}"/>
                </a:ext>
              </a:extLst>
            </p:cNvPr>
            <p:cNvSpPr txBox="1"/>
            <p:nvPr/>
          </p:nvSpPr>
          <p:spPr>
            <a:xfrm>
              <a:off x="0" y="-131020"/>
              <a:ext cx="584750" cy="259924"/>
            </a:xfrm>
            <a:prstGeom prst="rect">
              <a:avLst/>
            </a:prstGeom>
            <a:grpFill/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sp>
        <p:nvSpPr>
          <p:cNvPr id="25" name="TextBox 16">
            <a:extLst>
              <a:ext uri="{FF2B5EF4-FFF2-40B4-BE49-F238E27FC236}">
                <a16:creationId xmlns:a16="http://schemas.microsoft.com/office/drawing/2014/main" id="{CC2F297C-3503-C82D-E123-D2639D430A71}"/>
              </a:ext>
            </a:extLst>
          </p:cNvPr>
          <p:cNvSpPr txBox="1"/>
          <p:nvPr/>
        </p:nvSpPr>
        <p:spPr>
          <a:xfrm>
            <a:off x="-216385" y="181384"/>
            <a:ext cx="1993253" cy="141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7"/>
              </a:lnSpc>
            </a:pPr>
            <a:r>
              <a:rPr lang="en-US" sz="1067">
                <a:solidFill>
                  <a:srgbClr val="F9F9F9"/>
                </a:solidFill>
                <a:latin typeface="Helios Extended Bold"/>
              </a:rPr>
              <a:t>INTRODUZIONE</a:t>
            </a:r>
          </a:p>
        </p:txBody>
      </p:sp>
      <p:sp>
        <p:nvSpPr>
          <p:cNvPr id="26" name="TextBox 17">
            <a:extLst>
              <a:ext uri="{FF2B5EF4-FFF2-40B4-BE49-F238E27FC236}">
                <a16:creationId xmlns:a16="http://schemas.microsoft.com/office/drawing/2014/main" id="{2CCD5FE8-859A-561A-AF7E-B0E7224CD006}"/>
              </a:ext>
            </a:extLst>
          </p:cNvPr>
          <p:cNvSpPr txBox="1"/>
          <p:nvPr/>
        </p:nvSpPr>
        <p:spPr>
          <a:xfrm>
            <a:off x="1776868" y="181384"/>
            <a:ext cx="1993253" cy="141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7"/>
              </a:lnSpc>
            </a:pPr>
            <a:r>
              <a:rPr lang="en-US" sz="1067" dirty="0">
                <a:solidFill>
                  <a:srgbClr val="F9F9F9"/>
                </a:solidFill>
                <a:latin typeface="Helios Extended Bold"/>
              </a:rPr>
              <a:t>STATO DELL’ARTE</a:t>
            </a:r>
          </a:p>
        </p:txBody>
      </p:sp>
      <p:sp>
        <p:nvSpPr>
          <p:cNvPr id="27" name="TextBox 18">
            <a:extLst>
              <a:ext uri="{FF2B5EF4-FFF2-40B4-BE49-F238E27FC236}">
                <a16:creationId xmlns:a16="http://schemas.microsoft.com/office/drawing/2014/main" id="{BF21B380-278D-B646-7806-C53FC8974A87}"/>
              </a:ext>
            </a:extLst>
          </p:cNvPr>
          <p:cNvSpPr txBox="1"/>
          <p:nvPr/>
        </p:nvSpPr>
        <p:spPr>
          <a:xfrm>
            <a:off x="3907146" y="181384"/>
            <a:ext cx="1993253" cy="141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7"/>
              </a:lnSpc>
            </a:pPr>
            <a:r>
              <a:rPr lang="en-US" sz="1067" dirty="0">
                <a:solidFill>
                  <a:srgbClr val="F9F9F9"/>
                </a:solidFill>
                <a:latin typeface="Helios Extended Bold"/>
              </a:rPr>
              <a:t>MATERIALE E METODI</a:t>
            </a:r>
          </a:p>
        </p:txBody>
      </p:sp>
      <p:sp>
        <p:nvSpPr>
          <p:cNvPr id="28" name="TextBox 19">
            <a:extLst>
              <a:ext uri="{FF2B5EF4-FFF2-40B4-BE49-F238E27FC236}">
                <a16:creationId xmlns:a16="http://schemas.microsoft.com/office/drawing/2014/main" id="{FA28AF6A-3504-1D7E-B732-6A556344C315}"/>
              </a:ext>
            </a:extLst>
          </p:cNvPr>
          <p:cNvSpPr txBox="1"/>
          <p:nvPr/>
        </p:nvSpPr>
        <p:spPr>
          <a:xfrm>
            <a:off x="6216827" y="181384"/>
            <a:ext cx="1993253" cy="141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7"/>
              </a:lnSpc>
            </a:pPr>
            <a:r>
              <a:rPr lang="en-US" sz="1067" dirty="0">
                <a:solidFill>
                  <a:srgbClr val="F9F9F9"/>
                </a:solidFill>
                <a:latin typeface="Helios Extended Bold"/>
              </a:rPr>
              <a:t>IMPLEMENTAZIONE</a:t>
            </a:r>
          </a:p>
        </p:txBody>
      </p:sp>
      <p:sp>
        <p:nvSpPr>
          <p:cNvPr id="29" name="TextBox 25">
            <a:extLst>
              <a:ext uri="{FF2B5EF4-FFF2-40B4-BE49-F238E27FC236}">
                <a16:creationId xmlns:a16="http://schemas.microsoft.com/office/drawing/2014/main" id="{980B5D36-4175-722F-ED20-22D6D6F7AA61}"/>
              </a:ext>
            </a:extLst>
          </p:cNvPr>
          <p:cNvSpPr txBox="1"/>
          <p:nvPr/>
        </p:nvSpPr>
        <p:spPr>
          <a:xfrm>
            <a:off x="8953319" y="183298"/>
            <a:ext cx="831814" cy="141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7"/>
              </a:lnSpc>
              <a:spcBef>
                <a:spcPct val="0"/>
              </a:spcBef>
            </a:pPr>
            <a:r>
              <a:rPr lang="en-US" sz="1067" dirty="0">
                <a:solidFill>
                  <a:srgbClr val="F9F9F9"/>
                </a:solidFill>
                <a:latin typeface="Helios Extended Bold"/>
              </a:rPr>
              <a:t>RISULTATI</a:t>
            </a:r>
          </a:p>
        </p:txBody>
      </p:sp>
      <p:sp>
        <p:nvSpPr>
          <p:cNvPr id="30" name="TextBox 26">
            <a:extLst>
              <a:ext uri="{FF2B5EF4-FFF2-40B4-BE49-F238E27FC236}">
                <a16:creationId xmlns:a16="http://schemas.microsoft.com/office/drawing/2014/main" id="{CC7286C6-9DF5-1D6C-554B-6D2870F6200D}"/>
              </a:ext>
            </a:extLst>
          </p:cNvPr>
          <p:cNvSpPr txBox="1"/>
          <p:nvPr/>
        </p:nvSpPr>
        <p:spPr>
          <a:xfrm>
            <a:off x="10568277" y="208091"/>
            <a:ext cx="1186927" cy="141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7"/>
              </a:lnSpc>
              <a:spcBef>
                <a:spcPct val="0"/>
              </a:spcBef>
            </a:pPr>
            <a:r>
              <a:rPr lang="en-US" sz="1067" dirty="0">
                <a:solidFill>
                  <a:srgbClr val="F9F9F9"/>
                </a:solidFill>
                <a:latin typeface="Helios Extended Bold"/>
              </a:rPr>
              <a:t>CONCLUSIONI</a:t>
            </a:r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3A4D5720-4899-C75E-883C-B6C25F018E90}"/>
              </a:ext>
            </a:extLst>
          </p:cNvPr>
          <p:cNvSpPr txBox="1"/>
          <p:nvPr/>
        </p:nvSpPr>
        <p:spPr>
          <a:xfrm>
            <a:off x="468775" y="1305341"/>
            <a:ext cx="621560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600" dirty="0">
                <a:latin typeface="Poppins" panose="00000500000000000000" pitchFamily="2" charset="0"/>
                <a:cs typeface="Poppins" panose="00000500000000000000" pitchFamily="2" charset="0"/>
              </a:rPr>
              <a:t>Le metriche tradizionali utilizzate nei sistemi di dialogo mostrano limiti significativi: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sz="1600" dirty="0">
                <a:latin typeface="Poppins" panose="00000500000000000000" pitchFamily="2" charset="0"/>
                <a:cs typeface="Poppins" panose="00000500000000000000" pitchFamily="2" charset="0"/>
              </a:rPr>
              <a:t>BLEU: Misura la sovrapposizione tra frasi generate e riferimenti, ma non cattura creatività o interesse.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sz="1600" dirty="0">
                <a:latin typeface="Poppins" panose="00000500000000000000" pitchFamily="2" charset="0"/>
                <a:cs typeface="Poppins" panose="00000500000000000000" pitchFamily="2" charset="0"/>
              </a:rPr>
              <a:t>ROUGE: Si concentra su n-grammi per i riassunti, ignorando il contesto e la coerenza semantica.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sz="1600" dirty="0">
                <a:latin typeface="Poppins" panose="00000500000000000000" pitchFamily="2" charset="0"/>
                <a:cs typeface="Poppins" panose="00000500000000000000" pitchFamily="2" charset="0"/>
              </a:rPr>
              <a:t>METEOR: Considera sinonimi e </a:t>
            </a:r>
            <a:r>
              <a:rPr lang="it-IT" sz="1600" dirty="0" err="1">
                <a:latin typeface="Poppins" panose="00000500000000000000" pitchFamily="2" charset="0"/>
                <a:cs typeface="Poppins" panose="00000500000000000000" pitchFamily="2" charset="0"/>
              </a:rPr>
              <a:t>stemming</a:t>
            </a:r>
            <a:r>
              <a:rPr lang="it-IT" sz="1600" dirty="0">
                <a:latin typeface="Poppins" panose="00000500000000000000" pitchFamily="2" charset="0"/>
                <a:cs typeface="Poppins" panose="00000500000000000000" pitchFamily="2" charset="0"/>
              </a:rPr>
              <a:t>, ma resta vincolato ai riferimenti predefiniti.</a:t>
            </a:r>
          </a:p>
          <a:p>
            <a:endParaRPr lang="it-IT" sz="16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it-IT" sz="1600" b="1" dirty="0">
                <a:latin typeface="Poppins" panose="00000500000000000000" pitchFamily="2" charset="0"/>
                <a:cs typeface="Poppins" panose="00000500000000000000" pitchFamily="2" charset="0"/>
              </a:rPr>
              <a:t>Principali problemi:</a:t>
            </a:r>
          </a:p>
          <a:p>
            <a:endParaRPr lang="it-IT" sz="16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it-IT" sz="1600" dirty="0">
                <a:latin typeface="Poppins" panose="00000500000000000000" pitchFamily="2" charset="0"/>
                <a:cs typeface="Poppins" panose="00000500000000000000" pitchFamily="2" charset="0"/>
              </a:rPr>
              <a:t>Non catturano aspetti qualitativi come interesse, coerenza e creatività.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sz="1600" dirty="0">
                <a:latin typeface="Poppins" panose="00000500000000000000" pitchFamily="2" charset="0"/>
                <a:cs typeface="Poppins" panose="00000500000000000000" pitchFamily="2" charset="0"/>
              </a:rPr>
              <a:t>Dipendono da riferimenti statici, penalizzando la diversità.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sz="1600" dirty="0">
                <a:latin typeface="Poppins" panose="00000500000000000000" pitchFamily="2" charset="0"/>
                <a:cs typeface="Poppins" panose="00000500000000000000" pitchFamily="2" charset="0"/>
              </a:rPr>
              <a:t>Correlazione scarsa con i giudizi umani.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39EC98-7FD7-65E5-A3B5-0DFDBA9C82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EEC3D889-56C0-3CA0-4CCF-4DAC594C1B87}"/>
              </a:ext>
            </a:extLst>
          </p:cNvPr>
          <p:cNvSpPr/>
          <p:nvPr/>
        </p:nvSpPr>
        <p:spPr>
          <a:xfrm flipV="1">
            <a:off x="-845" y="5960181"/>
            <a:ext cx="12192000" cy="12700"/>
          </a:xfrm>
          <a:prstGeom prst="line">
            <a:avLst/>
          </a:prstGeom>
          <a:ln w="38100" cap="flat">
            <a:solidFill>
              <a:srgbClr val="20202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it-IT" sz="1200"/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44099531-CCCE-F568-CA87-C0585A9D5816}"/>
              </a:ext>
            </a:extLst>
          </p:cNvPr>
          <p:cNvSpPr/>
          <p:nvPr/>
        </p:nvSpPr>
        <p:spPr>
          <a:xfrm>
            <a:off x="7549959" y="1644205"/>
            <a:ext cx="2479167" cy="2743200"/>
          </a:xfrm>
          <a:custGeom>
            <a:avLst/>
            <a:gdLst/>
            <a:ahLst/>
            <a:cxnLst/>
            <a:rect l="l" t="t" r="r" b="b"/>
            <a:pathLst>
              <a:path w="3718750" h="4114800">
                <a:moveTo>
                  <a:pt x="0" y="0"/>
                </a:moveTo>
                <a:lnTo>
                  <a:pt x="3718751" y="0"/>
                </a:lnTo>
                <a:lnTo>
                  <a:pt x="371875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 sz="1200"/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5E2D6C1D-8A3E-1B9F-36F6-41A09DF694F3}"/>
              </a:ext>
            </a:extLst>
          </p:cNvPr>
          <p:cNvSpPr txBox="1"/>
          <p:nvPr/>
        </p:nvSpPr>
        <p:spPr>
          <a:xfrm>
            <a:off x="468775" y="519045"/>
            <a:ext cx="7937339" cy="6497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656"/>
              </a:lnSpc>
            </a:pPr>
            <a:r>
              <a:rPr lang="en-US" sz="3000" dirty="0">
                <a:solidFill>
                  <a:srgbClr val="202020"/>
                </a:solidFill>
                <a:latin typeface="Object Sans Ultra-Bold"/>
              </a:rPr>
              <a:t>NECESSITA’ DI NUOVE METRICHE</a:t>
            </a:r>
          </a:p>
        </p:txBody>
      </p:sp>
      <p:grpSp>
        <p:nvGrpSpPr>
          <p:cNvPr id="19" name="Group 8">
            <a:extLst>
              <a:ext uri="{FF2B5EF4-FFF2-40B4-BE49-F238E27FC236}">
                <a16:creationId xmlns:a16="http://schemas.microsoft.com/office/drawing/2014/main" id="{39490ACA-E410-B6A7-06F9-0DCFC22FB701}"/>
              </a:ext>
            </a:extLst>
          </p:cNvPr>
          <p:cNvGrpSpPr/>
          <p:nvPr/>
        </p:nvGrpSpPr>
        <p:grpSpPr>
          <a:xfrm>
            <a:off x="1" y="0"/>
            <a:ext cx="12192000" cy="513272"/>
            <a:chOff x="0" y="0"/>
            <a:chExt cx="4231842" cy="202774"/>
          </a:xfrm>
        </p:grpSpPr>
        <p:sp>
          <p:nvSpPr>
            <p:cNvPr id="20" name="Freeform 9">
              <a:extLst>
                <a:ext uri="{FF2B5EF4-FFF2-40B4-BE49-F238E27FC236}">
                  <a16:creationId xmlns:a16="http://schemas.microsoft.com/office/drawing/2014/main" id="{C1108541-D0EB-EB48-2B74-C39953EB57F4}"/>
                </a:ext>
              </a:extLst>
            </p:cNvPr>
            <p:cNvSpPr/>
            <p:nvPr/>
          </p:nvSpPr>
          <p:spPr>
            <a:xfrm>
              <a:off x="0" y="0"/>
              <a:ext cx="4231842" cy="202774"/>
            </a:xfrm>
            <a:custGeom>
              <a:avLst/>
              <a:gdLst/>
              <a:ahLst/>
              <a:cxnLst/>
              <a:rect l="l" t="t" r="r" b="b"/>
              <a:pathLst>
                <a:path w="4231842" h="202774">
                  <a:moveTo>
                    <a:pt x="0" y="0"/>
                  </a:moveTo>
                  <a:lnTo>
                    <a:pt x="4231842" y="0"/>
                  </a:lnTo>
                  <a:lnTo>
                    <a:pt x="4231842" y="202774"/>
                  </a:lnTo>
                  <a:lnTo>
                    <a:pt x="0" y="20277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it-IT" sz="1200" dirty="0"/>
            </a:p>
          </p:txBody>
        </p:sp>
        <p:sp>
          <p:nvSpPr>
            <p:cNvPr id="21" name="TextBox 10">
              <a:extLst>
                <a:ext uri="{FF2B5EF4-FFF2-40B4-BE49-F238E27FC236}">
                  <a16:creationId xmlns:a16="http://schemas.microsoft.com/office/drawing/2014/main" id="{BA4AFD7D-0083-C84A-E0F4-F71BC3DD3A24}"/>
                </a:ext>
              </a:extLst>
            </p:cNvPr>
            <p:cNvSpPr txBox="1"/>
            <p:nvPr/>
          </p:nvSpPr>
          <p:spPr>
            <a:xfrm>
              <a:off x="0" y="9525"/>
              <a:ext cx="4231842" cy="193249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067"/>
                </a:lnSpc>
                <a:spcBef>
                  <a:spcPct val="0"/>
                </a:spcBef>
              </a:pPr>
              <a:endParaRPr sz="1200"/>
            </a:p>
          </p:txBody>
        </p:sp>
      </p:grpSp>
      <p:grpSp>
        <p:nvGrpSpPr>
          <p:cNvPr id="22" name="Group 11">
            <a:extLst>
              <a:ext uri="{FF2B5EF4-FFF2-40B4-BE49-F238E27FC236}">
                <a16:creationId xmlns:a16="http://schemas.microsoft.com/office/drawing/2014/main" id="{15AD11F6-072B-9581-260B-E9746B30B5B7}"/>
              </a:ext>
            </a:extLst>
          </p:cNvPr>
          <p:cNvGrpSpPr/>
          <p:nvPr/>
        </p:nvGrpSpPr>
        <p:grpSpPr>
          <a:xfrm>
            <a:off x="1993254" y="-171487"/>
            <a:ext cx="1913893" cy="687645"/>
            <a:chOff x="0" y="-68888"/>
            <a:chExt cx="584750" cy="271662"/>
          </a:xfrm>
          <a:solidFill>
            <a:srgbClr val="1E6B81"/>
          </a:solidFill>
        </p:grpSpPr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CEF3E9A1-229A-DAC6-8835-D5BA8E421B63}"/>
                </a:ext>
              </a:extLst>
            </p:cNvPr>
            <p:cNvSpPr/>
            <p:nvPr/>
          </p:nvSpPr>
          <p:spPr>
            <a:xfrm>
              <a:off x="0" y="0"/>
              <a:ext cx="584750" cy="202774"/>
            </a:xfrm>
            <a:custGeom>
              <a:avLst/>
              <a:gdLst/>
              <a:ahLst/>
              <a:cxnLst/>
              <a:rect l="l" t="t" r="r" b="b"/>
              <a:pathLst>
                <a:path w="584750" h="202774">
                  <a:moveTo>
                    <a:pt x="0" y="0"/>
                  </a:moveTo>
                  <a:lnTo>
                    <a:pt x="584750" y="0"/>
                  </a:lnTo>
                  <a:lnTo>
                    <a:pt x="584750" y="202774"/>
                  </a:lnTo>
                  <a:lnTo>
                    <a:pt x="0" y="202774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it-IT" sz="1200"/>
            </a:p>
          </p:txBody>
        </p:sp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7E713DED-222A-681C-1F37-35CD21ED173E}"/>
                </a:ext>
              </a:extLst>
            </p:cNvPr>
            <p:cNvSpPr txBox="1"/>
            <p:nvPr/>
          </p:nvSpPr>
          <p:spPr>
            <a:xfrm>
              <a:off x="0" y="-68888"/>
              <a:ext cx="584750" cy="259924"/>
            </a:xfrm>
            <a:prstGeom prst="rect">
              <a:avLst/>
            </a:prstGeom>
            <a:grpFill/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sp>
        <p:nvSpPr>
          <p:cNvPr id="25" name="TextBox 16">
            <a:extLst>
              <a:ext uri="{FF2B5EF4-FFF2-40B4-BE49-F238E27FC236}">
                <a16:creationId xmlns:a16="http://schemas.microsoft.com/office/drawing/2014/main" id="{8DE25852-C93F-84EE-8406-580ACFA98C6B}"/>
              </a:ext>
            </a:extLst>
          </p:cNvPr>
          <p:cNvSpPr txBox="1"/>
          <p:nvPr/>
        </p:nvSpPr>
        <p:spPr>
          <a:xfrm>
            <a:off x="-216385" y="181384"/>
            <a:ext cx="1993253" cy="141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7"/>
              </a:lnSpc>
            </a:pPr>
            <a:r>
              <a:rPr lang="en-US" sz="1067">
                <a:solidFill>
                  <a:srgbClr val="F9F9F9"/>
                </a:solidFill>
                <a:latin typeface="Helios Extended Bold"/>
              </a:rPr>
              <a:t>INTRODUZIONE</a:t>
            </a:r>
          </a:p>
        </p:txBody>
      </p:sp>
      <p:sp>
        <p:nvSpPr>
          <p:cNvPr id="26" name="TextBox 17">
            <a:extLst>
              <a:ext uri="{FF2B5EF4-FFF2-40B4-BE49-F238E27FC236}">
                <a16:creationId xmlns:a16="http://schemas.microsoft.com/office/drawing/2014/main" id="{4638CA0B-51F4-C577-5A8D-1301931CD68C}"/>
              </a:ext>
            </a:extLst>
          </p:cNvPr>
          <p:cNvSpPr txBox="1"/>
          <p:nvPr/>
        </p:nvSpPr>
        <p:spPr>
          <a:xfrm>
            <a:off x="1776868" y="181384"/>
            <a:ext cx="1993253" cy="141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7"/>
              </a:lnSpc>
            </a:pPr>
            <a:r>
              <a:rPr lang="en-US" sz="1067" dirty="0">
                <a:solidFill>
                  <a:srgbClr val="F9F9F9"/>
                </a:solidFill>
                <a:latin typeface="Helios Extended Bold"/>
              </a:rPr>
              <a:t>STATO DELL’ARTE</a:t>
            </a:r>
          </a:p>
        </p:txBody>
      </p:sp>
      <p:sp>
        <p:nvSpPr>
          <p:cNvPr id="27" name="TextBox 18">
            <a:extLst>
              <a:ext uri="{FF2B5EF4-FFF2-40B4-BE49-F238E27FC236}">
                <a16:creationId xmlns:a16="http://schemas.microsoft.com/office/drawing/2014/main" id="{2D3BF019-53E7-AB39-AD0E-53A0696675AF}"/>
              </a:ext>
            </a:extLst>
          </p:cNvPr>
          <p:cNvSpPr txBox="1"/>
          <p:nvPr/>
        </p:nvSpPr>
        <p:spPr>
          <a:xfrm>
            <a:off x="3907146" y="181384"/>
            <a:ext cx="1993253" cy="141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7"/>
              </a:lnSpc>
            </a:pPr>
            <a:r>
              <a:rPr lang="en-US" sz="1067" dirty="0">
                <a:solidFill>
                  <a:srgbClr val="F9F9F9"/>
                </a:solidFill>
                <a:latin typeface="Helios Extended Bold"/>
              </a:rPr>
              <a:t>MATERIALE E METODI</a:t>
            </a:r>
          </a:p>
        </p:txBody>
      </p:sp>
      <p:sp>
        <p:nvSpPr>
          <p:cNvPr id="28" name="TextBox 19">
            <a:extLst>
              <a:ext uri="{FF2B5EF4-FFF2-40B4-BE49-F238E27FC236}">
                <a16:creationId xmlns:a16="http://schemas.microsoft.com/office/drawing/2014/main" id="{C27FE2B8-0B73-667E-A777-EB0138F2A4F3}"/>
              </a:ext>
            </a:extLst>
          </p:cNvPr>
          <p:cNvSpPr txBox="1"/>
          <p:nvPr/>
        </p:nvSpPr>
        <p:spPr>
          <a:xfrm>
            <a:off x="6216827" y="181384"/>
            <a:ext cx="1993253" cy="141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7"/>
              </a:lnSpc>
            </a:pPr>
            <a:r>
              <a:rPr lang="en-US" sz="1067" dirty="0">
                <a:solidFill>
                  <a:srgbClr val="F9F9F9"/>
                </a:solidFill>
                <a:latin typeface="Helios Extended Bold"/>
              </a:rPr>
              <a:t>IMPLEMENTAZIONE</a:t>
            </a:r>
          </a:p>
        </p:txBody>
      </p:sp>
      <p:sp>
        <p:nvSpPr>
          <p:cNvPr id="29" name="TextBox 25">
            <a:extLst>
              <a:ext uri="{FF2B5EF4-FFF2-40B4-BE49-F238E27FC236}">
                <a16:creationId xmlns:a16="http://schemas.microsoft.com/office/drawing/2014/main" id="{D76D87BF-E189-D9B0-EAC7-ABC1CE6537CA}"/>
              </a:ext>
            </a:extLst>
          </p:cNvPr>
          <p:cNvSpPr txBox="1"/>
          <p:nvPr/>
        </p:nvSpPr>
        <p:spPr>
          <a:xfrm>
            <a:off x="8953319" y="183298"/>
            <a:ext cx="831814" cy="141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7"/>
              </a:lnSpc>
              <a:spcBef>
                <a:spcPct val="0"/>
              </a:spcBef>
            </a:pPr>
            <a:r>
              <a:rPr lang="en-US" sz="1067" dirty="0">
                <a:solidFill>
                  <a:srgbClr val="F9F9F9"/>
                </a:solidFill>
                <a:latin typeface="Helios Extended Bold"/>
              </a:rPr>
              <a:t>RISULTATI</a:t>
            </a:r>
          </a:p>
        </p:txBody>
      </p:sp>
      <p:sp>
        <p:nvSpPr>
          <p:cNvPr id="30" name="TextBox 26">
            <a:extLst>
              <a:ext uri="{FF2B5EF4-FFF2-40B4-BE49-F238E27FC236}">
                <a16:creationId xmlns:a16="http://schemas.microsoft.com/office/drawing/2014/main" id="{F53EC586-EC6E-FCAE-198F-AE462CE0ACE3}"/>
              </a:ext>
            </a:extLst>
          </p:cNvPr>
          <p:cNvSpPr txBox="1"/>
          <p:nvPr/>
        </p:nvSpPr>
        <p:spPr>
          <a:xfrm>
            <a:off x="10568277" y="208091"/>
            <a:ext cx="1186927" cy="141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7"/>
              </a:lnSpc>
              <a:spcBef>
                <a:spcPct val="0"/>
              </a:spcBef>
            </a:pPr>
            <a:r>
              <a:rPr lang="en-US" sz="1067" dirty="0">
                <a:solidFill>
                  <a:srgbClr val="F9F9F9"/>
                </a:solidFill>
                <a:latin typeface="Helios Extended Bold"/>
              </a:rPr>
              <a:t>CONCLUSIONI</a:t>
            </a:r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ABAA6054-BD6A-232F-EF90-556C5B0ED0E0}"/>
              </a:ext>
            </a:extLst>
          </p:cNvPr>
          <p:cNvSpPr txBox="1"/>
          <p:nvPr/>
        </p:nvSpPr>
        <p:spPr>
          <a:xfrm>
            <a:off x="468775" y="1305341"/>
            <a:ext cx="6215604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latin typeface="Poppins" panose="00000500000000000000" pitchFamily="2" charset="0"/>
                <a:cs typeface="Poppins" panose="00000500000000000000" pitchFamily="2" charset="0"/>
              </a:rPr>
              <a:t>Di fronte ai limiti delle metriche tradizionali, emerge la necessità di strumenti più </a:t>
            </a:r>
            <a:r>
              <a:rPr lang="it-IT" b="1" dirty="0">
                <a:latin typeface="Poppins" panose="00000500000000000000" pitchFamily="2" charset="0"/>
                <a:cs typeface="Poppins" panose="00000500000000000000" pitchFamily="2" charset="0"/>
              </a:rPr>
              <a:t>umano-centrici</a:t>
            </a:r>
            <a:r>
              <a:rPr lang="it-IT" dirty="0">
                <a:latin typeface="Poppins" panose="00000500000000000000" pitchFamily="2" charset="0"/>
                <a:cs typeface="Poppins" panose="00000500000000000000" pitchFamily="2" charset="0"/>
              </a:rPr>
              <a:t> e adattabili.</a:t>
            </a:r>
          </a:p>
          <a:p>
            <a:endParaRPr lang="it-IT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it-IT" b="1" dirty="0">
                <a:latin typeface="Poppins" panose="00000500000000000000" pitchFamily="2" charset="0"/>
                <a:cs typeface="Poppins" panose="00000500000000000000" pitchFamily="2" charset="0"/>
              </a:rPr>
              <a:t>Soluzione proposta: </a:t>
            </a:r>
            <a:r>
              <a:rPr lang="it-IT" b="1" dirty="0" err="1">
                <a:latin typeface="Poppins" panose="00000500000000000000" pitchFamily="2" charset="0"/>
                <a:cs typeface="Poppins" panose="00000500000000000000" pitchFamily="2" charset="0"/>
              </a:rPr>
              <a:t>GPTScore</a:t>
            </a:r>
            <a:endParaRPr lang="it-IT" b="1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endParaRPr lang="it-IT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it-IT" dirty="0">
                <a:latin typeface="Poppins" panose="00000500000000000000" pitchFamily="2" charset="0"/>
                <a:cs typeface="Poppins" panose="00000500000000000000" pitchFamily="2" charset="0"/>
              </a:rPr>
              <a:t>Utilizza i modelli di linguaggio per valutare la qualità dei dialoghi.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dirty="0">
                <a:latin typeface="Poppins" panose="00000500000000000000" pitchFamily="2" charset="0"/>
                <a:cs typeface="Poppins" panose="00000500000000000000" pitchFamily="2" charset="0"/>
              </a:rPr>
              <a:t>Supera i limiti delle metriche tradizionali, garantendo: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>
                <a:latin typeface="Poppins" panose="00000500000000000000" pitchFamily="2" charset="0"/>
                <a:cs typeface="Poppins" panose="00000500000000000000" pitchFamily="2" charset="0"/>
              </a:rPr>
              <a:t>Valutazioni flessibili e contestuali.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>
                <a:latin typeface="Poppins" panose="00000500000000000000" pitchFamily="2" charset="0"/>
                <a:cs typeface="Poppins" panose="00000500000000000000" pitchFamily="2" charset="0"/>
              </a:rPr>
              <a:t>Maggiore correlazione con i giudizi umani.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>
                <a:latin typeface="Poppins" panose="00000500000000000000" pitchFamily="2" charset="0"/>
                <a:cs typeface="Poppins" panose="00000500000000000000" pitchFamily="2" charset="0"/>
              </a:rPr>
              <a:t>Capacità di catturare creatività e interesse.</a:t>
            </a:r>
          </a:p>
        </p:txBody>
      </p:sp>
    </p:spTree>
    <p:extLst>
      <p:ext uri="{BB962C8B-B14F-4D97-AF65-F5344CB8AC3E}">
        <p14:creationId xmlns:p14="http://schemas.microsoft.com/office/powerpoint/2010/main" val="26002755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47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2" name="Picture 6" descr="Best Open Source Datasets for Machine Learning | Sama">
            <a:extLst>
              <a:ext uri="{FF2B5EF4-FFF2-40B4-BE49-F238E27FC236}">
                <a16:creationId xmlns:a16="http://schemas.microsoft.com/office/drawing/2014/main" id="{530753FC-F55E-F76A-B61F-89E7614509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407"/>
          <a:stretch/>
        </p:blipFill>
        <p:spPr bwMode="auto">
          <a:xfrm>
            <a:off x="-216385" y="-24110"/>
            <a:ext cx="335281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reeform 4"/>
          <p:cNvSpPr/>
          <p:nvPr/>
        </p:nvSpPr>
        <p:spPr>
          <a:xfrm>
            <a:off x="3041328" y="4611896"/>
            <a:ext cx="1846353" cy="1846353"/>
          </a:xfrm>
          <a:custGeom>
            <a:avLst/>
            <a:gdLst/>
            <a:ahLst/>
            <a:cxnLst/>
            <a:rect l="l" t="t" r="r" b="b"/>
            <a:pathLst>
              <a:path w="2769529" h="2769529">
                <a:moveTo>
                  <a:pt x="0" y="0"/>
                </a:moveTo>
                <a:lnTo>
                  <a:pt x="2769529" y="0"/>
                </a:lnTo>
                <a:lnTo>
                  <a:pt x="2769529" y="2769529"/>
                </a:lnTo>
                <a:lnTo>
                  <a:pt x="0" y="27695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 sz="1200"/>
          </a:p>
        </p:txBody>
      </p:sp>
      <p:sp>
        <p:nvSpPr>
          <p:cNvPr id="6" name="Freeform 6"/>
          <p:cNvSpPr/>
          <p:nvPr/>
        </p:nvSpPr>
        <p:spPr>
          <a:xfrm flipH="1">
            <a:off x="3333126" y="755371"/>
            <a:ext cx="868640" cy="868640"/>
          </a:xfrm>
          <a:custGeom>
            <a:avLst/>
            <a:gdLst/>
            <a:ahLst/>
            <a:cxnLst/>
            <a:rect l="l" t="t" r="r" b="b"/>
            <a:pathLst>
              <a:path w="1302960" h="1302960">
                <a:moveTo>
                  <a:pt x="1302960" y="0"/>
                </a:moveTo>
                <a:lnTo>
                  <a:pt x="0" y="0"/>
                </a:lnTo>
                <a:lnTo>
                  <a:pt x="0" y="1302960"/>
                </a:lnTo>
                <a:lnTo>
                  <a:pt x="1302960" y="1302960"/>
                </a:lnTo>
                <a:lnTo>
                  <a:pt x="130296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 sz="1200"/>
          </a:p>
        </p:txBody>
      </p:sp>
      <p:sp>
        <p:nvSpPr>
          <p:cNvPr id="7" name="Freeform 7"/>
          <p:cNvSpPr/>
          <p:nvPr/>
        </p:nvSpPr>
        <p:spPr>
          <a:xfrm flipH="1">
            <a:off x="3333126" y="2396215"/>
            <a:ext cx="868640" cy="868640"/>
          </a:xfrm>
          <a:custGeom>
            <a:avLst/>
            <a:gdLst/>
            <a:ahLst/>
            <a:cxnLst/>
            <a:rect l="l" t="t" r="r" b="b"/>
            <a:pathLst>
              <a:path w="1302960" h="1302960">
                <a:moveTo>
                  <a:pt x="1302960" y="0"/>
                </a:moveTo>
                <a:lnTo>
                  <a:pt x="0" y="0"/>
                </a:lnTo>
                <a:lnTo>
                  <a:pt x="0" y="1302960"/>
                </a:lnTo>
                <a:lnTo>
                  <a:pt x="1302960" y="1302960"/>
                </a:lnTo>
                <a:lnTo>
                  <a:pt x="130296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 sz="1200"/>
          </a:p>
        </p:txBody>
      </p:sp>
      <p:sp>
        <p:nvSpPr>
          <p:cNvPr id="9" name="TextBox 9"/>
          <p:cNvSpPr txBox="1"/>
          <p:nvPr/>
        </p:nvSpPr>
        <p:spPr>
          <a:xfrm>
            <a:off x="4431276" y="596763"/>
            <a:ext cx="3396325" cy="4087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80"/>
              </a:lnSpc>
            </a:pPr>
            <a:r>
              <a:rPr lang="en-US" sz="2414" dirty="0">
                <a:solidFill>
                  <a:srgbClr val="202020"/>
                </a:solidFill>
                <a:latin typeface="Poppins Ultra-Bold"/>
              </a:rPr>
              <a:t>CONVAI 2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345755" y="2469153"/>
            <a:ext cx="3396325" cy="4087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80"/>
              </a:lnSpc>
            </a:pPr>
            <a:r>
              <a:rPr lang="en-US" sz="2414" dirty="0">
                <a:solidFill>
                  <a:srgbClr val="202020"/>
                </a:solidFill>
                <a:latin typeface="Poppins Ultra-Bold"/>
              </a:rPr>
              <a:t>DSCT9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398463" y="1041598"/>
            <a:ext cx="7323928" cy="15320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1971"/>
              </a:lnSpc>
            </a:pPr>
            <a:r>
              <a:rPr lang="it-IT" sz="1600" dirty="0"/>
              <a:t>Il dataset è strutturato in modo da rappresentare dialoghi tra due partecipanti, uno dei quali è un chatbot. Ogni conversazione è identificata da un codice univoco (</a:t>
            </a:r>
            <a:r>
              <a:rPr lang="it-IT" sz="1600" b="1" dirty="0" err="1"/>
              <a:t>dialog_id</a:t>
            </a:r>
            <a:r>
              <a:rPr lang="it-IT" sz="1600" dirty="0"/>
              <a:t>) e comprende una sequenza di scambi tra i due partecipanti. Ogni scambio è descritto attraverso tre campi principali: un identificativo numerico incrementale (</a:t>
            </a:r>
            <a:r>
              <a:rPr lang="it-IT" sz="1600" b="1" dirty="0"/>
              <a:t>id</a:t>
            </a:r>
            <a:r>
              <a:rPr lang="it-IT" sz="1600" dirty="0"/>
              <a:t>), il mittente del messaggio (</a:t>
            </a:r>
            <a:r>
              <a:rPr lang="it-IT" sz="1600" b="1" dirty="0" err="1"/>
              <a:t>sender</a:t>
            </a:r>
            <a:r>
              <a:rPr lang="it-IT" sz="1600" dirty="0"/>
              <a:t>) e il contenuto testuale del messaggio (</a:t>
            </a:r>
            <a:r>
              <a:rPr lang="it-IT" sz="1600" b="1" dirty="0"/>
              <a:t>text</a:t>
            </a:r>
            <a:r>
              <a:rPr lang="it-IT" sz="1600" dirty="0"/>
              <a:t>).</a:t>
            </a:r>
            <a:endParaRPr lang="en-US" sz="1408" dirty="0">
              <a:solidFill>
                <a:srgbClr val="202020"/>
              </a:solidFill>
              <a:latin typeface="Poppins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4345755" y="2961374"/>
            <a:ext cx="7376636" cy="7626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1971"/>
              </a:lnSpc>
            </a:pPr>
            <a:r>
              <a:rPr lang="it-IT" sz="1600" dirty="0"/>
              <a:t>Il secondo dataset utilizzato , dsct9- dialogue </a:t>
            </a:r>
            <a:r>
              <a:rPr lang="it-IT" sz="1600" dirty="0" err="1"/>
              <a:t>level</a:t>
            </a:r>
            <a:r>
              <a:rPr lang="it-IT" sz="1600" dirty="0"/>
              <a:t>, contiene una serie di dialoghi. Ogni dialogo è rappresentato da una sequenza di scambi di battute (</a:t>
            </a:r>
            <a:r>
              <a:rPr lang="it-IT" sz="1600" dirty="0" err="1"/>
              <a:t>utterances</a:t>
            </a:r>
            <a:r>
              <a:rPr lang="it-IT" sz="1600" dirty="0"/>
              <a:t>) tra partecipanti, mantenendo l’ordine cronologico dello scambio.</a:t>
            </a:r>
            <a:endParaRPr lang="en-US" sz="1408" dirty="0">
              <a:solidFill>
                <a:srgbClr val="202020"/>
              </a:solidFill>
              <a:latin typeface="Poppins"/>
            </a:endParaRPr>
          </a:p>
        </p:txBody>
      </p:sp>
      <p:grpSp>
        <p:nvGrpSpPr>
          <p:cNvPr id="26" name="Group 5">
            <a:extLst>
              <a:ext uri="{FF2B5EF4-FFF2-40B4-BE49-F238E27FC236}">
                <a16:creationId xmlns:a16="http://schemas.microsoft.com/office/drawing/2014/main" id="{EFF86D5E-FC8A-69CC-E692-8E9638FC55B0}"/>
              </a:ext>
            </a:extLst>
          </p:cNvPr>
          <p:cNvGrpSpPr/>
          <p:nvPr/>
        </p:nvGrpSpPr>
        <p:grpSpPr>
          <a:xfrm>
            <a:off x="0" y="0"/>
            <a:ext cx="12192000" cy="513272"/>
            <a:chOff x="0" y="0"/>
            <a:chExt cx="4816593" cy="202774"/>
          </a:xfrm>
        </p:grpSpPr>
        <p:sp>
          <p:nvSpPr>
            <p:cNvPr id="27" name="Freeform 6">
              <a:extLst>
                <a:ext uri="{FF2B5EF4-FFF2-40B4-BE49-F238E27FC236}">
                  <a16:creationId xmlns:a16="http://schemas.microsoft.com/office/drawing/2014/main" id="{9C764F81-E4C9-A45B-5A58-9952CA8351B3}"/>
                </a:ext>
              </a:extLst>
            </p:cNvPr>
            <p:cNvSpPr/>
            <p:nvPr/>
          </p:nvSpPr>
          <p:spPr>
            <a:xfrm>
              <a:off x="0" y="0"/>
              <a:ext cx="4816592" cy="202774"/>
            </a:xfrm>
            <a:custGeom>
              <a:avLst/>
              <a:gdLst/>
              <a:ahLst/>
              <a:cxnLst/>
              <a:rect l="l" t="t" r="r" b="b"/>
              <a:pathLst>
                <a:path w="4816592" h="202774">
                  <a:moveTo>
                    <a:pt x="0" y="0"/>
                  </a:moveTo>
                  <a:lnTo>
                    <a:pt x="4816592" y="0"/>
                  </a:lnTo>
                  <a:lnTo>
                    <a:pt x="4816592" y="202774"/>
                  </a:lnTo>
                  <a:lnTo>
                    <a:pt x="0" y="20277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it-IT" sz="1200"/>
            </a:p>
          </p:txBody>
        </p:sp>
        <p:sp>
          <p:nvSpPr>
            <p:cNvPr id="28" name="TextBox 7">
              <a:extLst>
                <a:ext uri="{FF2B5EF4-FFF2-40B4-BE49-F238E27FC236}">
                  <a16:creationId xmlns:a16="http://schemas.microsoft.com/office/drawing/2014/main" id="{3F69FD35-47F9-E7AD-CBC0-7E7900EA279B}"/>
                </a:ext>
              </a:extLst>
            </p:cNvPr>
            <p:cNvSpPr txBox="1"/>
            <p:nvPr/>
          </p:nvSpPr>
          <p:spPr>
            <a:xfrm>
              <a:off x="0" y="9525"/>
              <a:ext cx="4816593" cy="193249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067"/>
                </a:lnSpc>
                <a:spcBef>
                  <a:spcPct val="0"/>
                </a:spcBef>
              </a:pPr>
              <a:endParaRPr sz="1200"/>
            </a:p>
          </p:txBody>
        </p:sp>
      </p:grpSp>
      <p:grpSp>
        <p:nvGrpSpPr>
          <p:cNvPr id="29" name="Group 8">
            <a:extLst>
              <a:ext uri="{FF2B5EF4-FFF2-40B4-BE49-F238E27FC236}">
                <a16:creationId xmlns:a16="http://schemas.microsoft.com/office/drawing/2014/main" id="{38DA6B9F-BBA6-184B-BF57-1487D185DEF8}"/>
              </a:ext>
            </a:extLst>
          </p:cNvPr>
          <p:cNvGrpSpPr/>
          <p:nvPr/>
        </p:nvGrpSpPr>
        <p:grpSpPr>
          <a:xfrm>
            <a:off x="1689403" y="-1398"/>
            <a:ext cx="2078043" cy="513272"/>
            <a:chOff x="0" y="0"/>
            <a:chExt cx="820955" cy="202774"/>
          </a:xfrm>
        </p:grpSpPr>
        <p:sp>
          <p:nvSpPr>
            <p:cNvPr id="30" name="Freeform 9">
              <a:extLst>
                <a:ext uri="{FF2B5EF4-FFF2-40B4-BE49-F238E27FC236}">
                  <a16:creationId xmlns:a16="http://schemas.microsoft.com/office/drawing/2014/main" id="{5E57A9DC-281E-045E-D57D-67F09FA2594E}"/>
                </a:ext>
              </a:extLst>
            </p:cNvPr>
            <p:cNvSpPr/>
            <p:nvPr/>
          </p:nvSpPr>
          <p:spPr>
            <a:xfrm>
              <a:off x="0" y="0"/>
              <a:ext cx="820955" cy="202774"/>
            </a:xfrm>
            <a:custGeom>
              <a:avLst/>
              <a:gdLst/>
              <a:ahLst/>
              <a:cxnLst/>
              <a:rect l="l" t="t" r="r" b="b"/>
              <a:pathLst>
                <a:path w="820955" h="202774">
                  <a:moveTo>
                    <a:pt x="0" y="0"/>
                  </a:moveTo>
                  <a:lnTo>
                    <a:pt x="820955" y="0"/>
                  </a:lnTo>
                  <a:lnTo>
                    <a:pt x="820955" y="202774"/>
                  </a:lnTo>
                  <a:lnTo>
                    <a:pt x="0" y="202774"/>
                  </a:lnTo>
                  <a:close/>
                </a:path>
              </a:pathLst>
            </a:custGeom>
            <a:solidFill>
              <a:srgbClr val="A97658"/>
            </a:solidFill>
          </p:spPr>
          <p:txBody>
            <a:bodyPr/>
            <a:lstStyle/>
            <a:p>
              <a:endParaRPr lang="it-IT" sz="1200"/>
            </a:p>
          </p:txBody>
        </p:sp>
        <p:sp>
          <p:nvSpPr>
            <p:cNvPr id="31" name="TextBox 10">
              <a:extLst>
                <a:ext uri="{FF2B5EF4-FFF2-40B4-BE49-F238E27FC236}">
                  <a16:creationId xmlns:a16="http://schemas.microsoft.com/office/drawing/2014/main" id="{0B1E7BAA-CCC8-2895-0C89-B93CB649B088}"/>
                </a:ext>
              </a:extLst>
            </p:cNvPr>
            <p:cNvSpPr txBox="1"/>
            <p:nvPr/>
          </p:nvSpPr>
          <p:spPr>
            <a:xfrm>
              <a:off x="0" y="-57150"/>
              <a:ext cx="820955" cy="259924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sp>
        <p:nvSpPr>
          <p:cNvPr id="32" name="TextBox 22">
            <a:extLst>
              <a:ext uri="{FF2B5EF4-FFF2-40B4-BE49-F238E27FC236}">
                <a16:creationId xmlns:a16="http://schemas.microsoft.com/office/drawing/2014/main" id="{6A4E182F-BC80-1AA0-3C98-4E38A15A7228}"/>
              </a:ext>
            </a:extLst>
          </p:cNvPr>
          <p:cNvSpPr txBox="1"/>
          <p:nvPr/>
        </p:nvSpPr>
        <p:spPr>
          <a:xfrm>
            <a:off x="-216385" y="181384"/>
            <a:ext cx="1993253" cy="141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7"/>
              </a:lnSpc>
            </a:pPr>
            <a:r>
              <a:rPr lang="en-US" sz="1067">
                <a:solidFill>
                  <a:srgbClr val="F9F9F9"/>
                </a:solidFill>
                <a:latin typeface="Helios Extended Bold"/>
              </a:rPr>
              <a:t>INTRODUZIONE</a:t>
            </a:r>
          </a:p>
        </p:txBody>
      </p:sp>
      <p:sp>
        <p:nvSpPr>
          <p:cNvPr id="33" name="TextBox 23">
            <a:extLst>
              <a:ext uri="{FF2B5EF4-FFF2-40B4-BE49-F238E27FC236}">
                <a16:creationId xmlns:a16="http://schemas.microsoft.com/office/drawing/2014/main" id="{89548A8C-6FCA-7F28-CA69-B7A41D326893}"/>
              </a:ext>
            </a:extLst>
          </p:cNvPr>
          <p:cNvSpPr txBox="1"/>
          <p:nvPr/>
        </p:nvSpPr>
        <p:spPr>
          <a:xfrm>
            <a:off x="1776868" y="181384"/>
            <a:ext cx="1993253" cy="141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7"/>
              </a:lnSpc>
            </a:pPr>
            <a:r>
              <a:rPr lang="en-US" sz="1067">
                <a:solidFill>
                  <a:srgbClr val="F9F9F9"/>
                </a:solidFill>
                <a:latin typeface="Helios Extended Bold"/>
              </a:rPr>
              <a:t>METODOLOGIA</a:t>
            </a:r>
          </a:p>
        </p:txBody>
      </p:sp>
      <p:sp>
        <p:nvSpPr>
          <p:cNvPr id="34" name="TextBox 24">
            <a:extLst>
              <a:ext uri="{FF2B5EF4-FFF2-40B4-BE49-F238E27FC236}">
                <a16:creationId xmlns:a16="http://schemas.microsoft.com/office/drawing/2014/main" id="{1FF404C4-02F3-0ECD-F0A2-796C888819C4}"/>
              </a:ext>
            </a:extLst>
          </p:cNvPr>
          <p:cNvSpPr txBox="1"/>
          <p:nvPr/>
        </p:nvSpPr>
        <p:spPr>
          <a:xfrm>
            <a:off x="3907146" y="181384"/>
            <a:ext cx="1993253" cy="141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7"/>
              </a:lnSpc>
            </a:pPr>
            <a:r>
              <a:rPr lang="en-US" sz="1067">
                <a:solidFill>
                  <a:srgbClr val="F9F9F9"/>
                </a:solidFill>
                <a:latin typeface="Helios Extended Bold"/>
              </a:rPr>
              <a:t>DATASET</a:t>
            </a:r>
          </a:p>
        </p:txBody>
      </p:sp>
      <p:sp>
        <p:nvSpPr>
          <p:cNvPr id="35" name="TextBox 25">
            <a:extLst>
              <a:ext uri="{FF2B5EF4-FFF2-40B4-BE49-F238E27FC236}">
                <a16:creationId xmlns:a16="http://schemas.microsoft.com/office/drawing/2014/main" id="{D7B4C7BD-ABD1-104C-617D-6C051768B2B4}"/>
              </a:ext>
            </a:extLst>
          </p:cNvPr>
          <p:cNvSpPr txBox="1"/>
          <p:nvPr/>
        </p:nvSpPr>
        <p:spPr>
          <a:xfrm>
            <a:off x="5641930" y="181384"/>
            <a:ext cx="1993253" cy="141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7"/>
              </a:lnSpc>
            </a:pPr>
            <a:r>
              <a:rPr lang="en-US" sz="1067">
                <a:solidFill>
                  <a:srgbClr val="F9F9F9"/>
                </a:solidFill>
                <a:latin typeface="Helios Extended Bold"/>
              </a:rPr>
              <a:t>EDA</a:t>
            </a:r>
          </a:p>
        </p:txBody>
      </p:sp>
      <p:sp>
        <p:nvSpPr>
          <p:cNvPr id="36" name="TextBox 26">
            <a:extLst>
              <a:ext uri="{FF2B5EF4-FFF2-40B4-BE49-F238E27FC236}">
                <a16:creationId xmlns:a16="http://schemas.microsoft.com/office/drawing/2014/main" id="{92FC352E-4384-50C7-1478-EA6484A630A6}"/>
              </a:ext>
            </a:extLst>
          </p:cNvPr>
          <p:cNvSpPr txBox="1"/>
          <p:nvPr/>
        </p:nvSpPr>
        <p:spPr>
          <a:xfrm>
            <a:off x="7409942" y="116125"/>
            <a:ext cx="1993253" cy="282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7"/>
              </a:lnSpc>
            </a:pPr>
            <a:r>
              <a:rPr lang="en-US" sz="1067">
                <a:solidFill>
                  <a:srgbClr val="F9F9F9"/>
                </a:solidFill>
                <a:latin typeface="Helios Extended Bold"/>
              </a:rPr>
              <a:t>PROTOCOLLO SPERIMENTALE</a:t>
            </a:r>
          </a:p>
        </p:txBody>
      </p:sp>
      <p:sp>
        <p:nvSpPr>
          <p:cNvPr id="37" name="TextBox 27">
            <a:extLst>
              <a:ext uri="{FF2B5EF4-FFF2-40B4-BE49-F238E27FC236}">
                <a16:creationId xmlns:a16="http://schemas.microsoft.com/office/drawing/2014/main" id="{1375526C-F3AD-2068-3ABD-9C0FE1477721}"/>
              </a:ext>
            </a:extLst>
          </p:cNvPr>
          <p:cNvSpPr txBox="1"/>
          <p:nvPr/>
        </p:nvSpPr>
        <p:spPr>
          <a:xfrm>
            <a:off x="9542894" y="182782"/>
            <a:ext cx="831814" cy="141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7"/>
              </a:lnSpc>
              <a:spcBef>
                <a:spcPct val="0"/>
              </a:spcBef>
            </a:pPr>
            <a:r>
              <a:rPr lang="en-US" sz="1067">
                <a:solidFill>
                  <a:srgbClr val="F9F9F9"/>
                </a:solidFill>
                <a:latin typeface="Helios Extended Bold"/>
              </a:rPr>
              <a:t>RISULTATI</a:t>
            </a:r>
          </a:p>
        </p:txBody>
      </p:sp>
      <p:sp>
        <p:nvSpPr>
          <p:cNvPr id="38" name="TextBox 28">
            <a:extLst>
              <a:ext uri="{FF2B5EF4-FFF2-40B4-BE49-F238E27FC236}">
                <a16:creationId xmlns:a16="http://schemas.microsoft.com/office/drawing/2014/main" id="{E8D70552-68AF-E676-F533-3C8C450FF71A}"/>
              </a:ext>
            </a:extLst>
          </p:cNvPr>
          <p:cNvSpPr txBox="1"/>
          <p:nvPr/>
        </p:nvSpPr>
        <p:spPr>
          <a:xfrm>
            <a:off x="10912737" y="182782"/>
            <a:ext cx="1186927" cy="141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7"/>
              </a:lnSpc>
              <a:spcBef>
                <a:spcPct val="0"/>
              </a:spcBef>
            </a:pPr>
            <a:r>
              <a:rPr lang="en-US" sz="1067">
                <a:solidFill>
                  <a:srgbClr val="F9F9F9"/>
                </a:solidFill>
                <a:latin typeface="Helios Extended Bold"/>
              </a:rPr>
              <a:t>CONCLUSIONI</a:t>
            </a:r>
          </a:p>
        </p:txBody>
      </p:sp>
      <p:grpSp>
        <p:nvGrpSpPr>
          <p:cNvPr id="39" name="Group 8">
            <a:extLst>
              <a:ext uri="{FF2B5EF4-FFF2-40B4-BE49-F238E27FC236}">
                <a16:creationId xmlns:a16="http://schemas.microsoft.com/office/drawing/2014/main" id="{0B40E333-E084-C78E-B164-F3D54E7DAEF9}"/>
              </a:ext>
            </a:extLst>
          </p:cNvPr>
          <p:cNvGrpSpPr/>
          <p:nvPr/>
        </p:nvGrpSpPr>
        <p:grpSpPr>
          <a:xfrm>
            <a:off x="1" y="0"/>
            <a:ext cx="12192000" cy="513272"/>
            <a:chOff x="0" y="0"/>
            <a:chExt cx="4231842" cy="202774"/>
          </a:xfrm>
        </p:grpSpPr>
        <p:sp>
          <p:nvSpPr>
            <p:cNvPr id="40" name="Freeform 9">
              <a:extLst>
                <a:ext uri="{FF2B5EF4-FFF2-40B4-BE49-F238E27FC236}">
                  <a16:creationId xmlns:a16="http://schemas.microsoft.com/office/drawing/2014/main" id="{C8DF15BE-0047-97C5-86AC-99D5EF487C10}"/>
                </a:ext>
              </a:extLst>
            </p:cNvPr>
            <p:cNvSpPr/>
            <p:nvPr/>
          </p:nvSpPr>
          <p:spPr>
            <a:xfrm>
              <a:off x="0" y="0"/>
              <a:ext cx="4231842" cy="202774"/>
            </a:xfrm>
            <a:custGeom>
              <a:avLst/>
              <a:gdLst/>
              <a:ahLst/>
              <a:cxnLst/>
              <a:rect l="l" t="t" r="r" b="b"/>
              <a:pathLst>
                <a:path w="4231842" h="202774">
                  <a:moveTo>
                    <a:pt x="0" y="0"/>
                  </a:moveTo>
                  <a:lnTo>
                    <a:pt x="4231842" y="0"/>
                  </a:lnTo>
                  <a:lnTo>
                    <a:pt x="4231842" y="202774"/>
                  </a:lnTo>
                  <a:lnTo>
                    <a:pt x="0" y="20277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it-IT" sz="1200" dirty="0"/>
            </a:p>
          </p:txBody>
        </p:sp>
        <p:sp>
          <p:nvSpPr>
            <p:cNvPr id="41" name="TextBox 10">
              <a:extLst>
                <a:ext uri="{FF2B5EF4-FFF2-40B4-BE49-F238E27FC236}">
                  <a16:creationId xmlns:a16="http://schemas.microsoft.com/office/drawing/2014/main" id="{5538397A-9725-C185-B099-A3CFBB369FD4}"/>
                </a:ext>
              </a:extLst>
            </p:cNvPr>
            <p:cNvSpPr txBox="1"/>
            <p:nvPr/>
          </p:nvSpPr>
          <p:spPr>
            <a:xfrm>
              <a:off x="0" y="9525"/>
              <a:ext cx="4231842" cy="193249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067"/>
                </a:lnSpc>
                <a:spcBef>
                  <a:spcPct val="0"/>
                </a:spcBef>
              </a:pPr>
              <a:endParaRPr sz="1200"/>
            </a:p>
          </p:txBody>
        </p:sp>
      </p:grpSp>
      <p:grpSp>
        <p:nvGrpSpPr>
          <p:cNvPr id="42" name="Group 11">
            <a:extLst>
              <a:ext uri="{FF2B5EF4-FFF2-40B4-BE49-F238E27FC236}">
                <a16:creationId xmlns:a16="http://schemas.microsoft.com/office/drawing/2014/main" id="{906BFFC1-CBED-9FFC-E7DE-FCA16FB1AC45}"/>
              </a:ext>
            </a:extLst>
          </p:cNvPr>
          <p:cNvGrpSpPr/>
          <p:nvPr/>
        </p:nvGrpSpPr>
        <p:grpSpPr>
          <a:xfrm>
            <a:off x="3934159" y="0"/>
            <a:ext cx="1913893" cy="513272"/>
            <a:chOff x="0" y="0"/>
            <a:chExt cx="584750" cy="202774"/>
          </a:xfrm>
          <a:solidFill>
            <a:srgbClr val="1E6B81"/>
          </a:solidFill>
        </p:grpSpPr>
        <p:sp>
          <p:nvSpPr>
            <p:cNvPr id="43" name="Freeform 12">
              <a:extLst>
                <a:ext uri="{FF2B5EF4-FFF2-40B4-BE49-F238E27FC236}">
                  <a16:creationId xmlns:a16="http://schemas.microsoft.com/office/drawing/2014/main" id="{67D13068-FD21-A915-B0DC-10DFBEB6C2E3}"/>
                </a:ext>
              </a:extLst>
            </p:cNvPr>
            <p:cNvSpPr/>
            <p:nvPr/>
          </p:nvSpPr>
          <p:spPr>
            <a:xfrm>
              <a:off x="0" y="0"/>
              <a:ext cx="584750" cy="202774"/>
            </a:xfrm>
            <a:custGeom>
              <a:avLst/>
              <a:gdLst/>
              <a:ahLst/>
              <a:cxnLst/>
              <a:rect l="l" t="t" r="r" b="b"/>
              <a:pathLst>
                <a:path w="584750" h="202774">
                  <a:moveTo>
                    <a:pt x="0" y="0"/>
                  </a:moveTo>
                  <a:lnTo>
                    <a:pt x="584750" y="0"/>
                  </a:lnTo>
                  <a:lnTo>
                    <a:pt x="584750" y="202774"/>
                  </a:lnTo>
                  <a:lnTo>
                    <a:pt x="0" y="202774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it-IT" sz="1200"/>
            </a:p>
          </p:txBody>
        </p:sp>
        <p:sp>
          <p:nvSpPr>
            <p:cNvPr id="44" name="TextBox 13">
              <a:extLst>
                <a:ext uri="{FF2B5EF4-FFF2-40B4-BE49-F238E27FC236}">
                  <a16:creationId xmlns:a16="http://schemas.microsoft.com/office/drawing/2014/main" id="{A99D2EC9-E901-494E-6EE2-5A06D83E5CFE}"/>
                </a:ext>
              </a:extLst>
            </p:cNvPr>
            <p:cNvSpPr txBox="1"/>
            <p:nvPr/>
          </p:nvSpPr>
          <p:spPr>
            <a:xfrm>
              <a:off x="0" y="-57150"/>
              <a:ext cx="584750" cy="259924"/>
            </a:xfrm>
            <a:prstGeom prst="rect">
              <a:avLst/>
            </a:prstGeom>
            <a:grpFill/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sp>
        <p:nvSpPr>
          <p:cNvPr id="45" name="TextBox 16">
            <a:extLst>
              <a:ext uri="{FF2B5EF4-FFF2-40B4-BE49-F238E27FC236}">
                <a16:creationId xmlns:a16="http://schemas.microsoft.com/office/drawing/2014/main" id="{0C51FA54-30D6-6CDA-0111-53FB6DDBE8F0}"/>
              </a:ext>
            </a:extLst>
          </p:cNvPr>
          <p:cNvSpPr txBox="1"/>
          <p:nvPr/>
        </p:nvSpPr>
        <p:spPr>
          <a:xfrm>
            <a:off x="-216385" y="181384"/>
            <a:ext cx="1993253" cy="141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7"/>
              </a:lnSpc>
            </a:pPr>
            <a:r>
              <a:rPr lang="en-US" sz="1067">
                <a:solidFill>
                  <a:srgbClr val="F9F9F9"/>
                </a:solidFill>
                <a:latin typeface="Helios Extended Bold"/>
              </a:rPr>
              <a:t>INTRODUZIONE</a:t>
            </a:r>
          </a:p>
        </p:txBody>
      </p:sp>
      <p:sp>
        <p:nvSpPr>
          <p:cNvPr id="46" name="TextBox 17">
            <a:extLst>
              <a:ext uri="{FF2B5EF4-FFF2-40B4-BE49-F238E27FC236}">
                <a16:creationId xmlns:a16="http://schemas.microsoft.com/office/drawing/2014/main" id="{EB17593C-5C82-9675-BBEF-AD5CC3B56CCD}"/>
              </a:ext>
            </a:extLst>
          </p:cNvPr>
          <p:cNvSpPr txBox="1"/>
          <p:nvPr/>
        </p:nvSpPr>
        <p:spPr>
          <a:xfrm>
            <a:off x="1776868" y="181384"/>
            <a:ext cx="1993253" cy="141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7"/>
              </a:lnSpc>
            </a:pPr>
            <a:r>
              <a:rPr lang="en-US" sz="1067" dirty="0">
                <a:solidFill>
                  <a:srgbClr val="F9F9F9"/>
                </a:solidFill>
                <a:latin typeface="Helios Extended Bold"/>
              </a:rPr>
              <a:t>STATO DELL’ARTE</a:t>
            </a:r>
          </a:p>
        </p:txBody>
      </p:sp>
      <p:sp>
        <p:nvSpPr>
          <p:cNvPr id="47" name="TextBox 18">
            <a:extLst>
              <a:ext uri="{FF2B5EF4-FFF2-40B4-BE49-F238E27FC236}">
                <a16:creationId xmlns:a16="http://schemas.microsoft.com/office/drawing/2014/main" id="{709694E2-B2FD-5EEC-B3E6-9D632963B274}"/>
              </a:ext>
            </a:extLst>
          </p:cNvPr>
          <p:cNvSpPr txBox="1"/>
          <p:nvPr/>
        </p:nvSpPr>
        <p:spPr>
          <a:xfrm>
            <a:off x="3907146" y="181384"/>
            <a:ext cx="1993253" cy="141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7"/>
              </a:lnSpc>
            </a:pPr>
            <a:r>
              <a:rPr lang="en-US" sz="1067" dirty="0">
                <a:solidFill>
                  <a:srgbClr val="F9F9F9"/>
                </a:solidFill>
                <a:latin typeface="Helios Extended Bold"/>
              </a:rPr>
              <a:t>MATERIALE E METODI</a:t>
            </a:r>
          </a:p>
        </p:txBody>
      </p:sp>
      <p:sp>
        <p:nvSpPr>
          <p:cNvPr id="48" name="TextBox 19">
            <a:extLst>
              <a:ext uri="{FF2B5EF4-FFF2-40B4-BE49-F238E27FC236}">
                <a16:creationId xmlns:a16="http://schemas.microsoft.com/office/drawing/2014/main" id="{8B7C0304-0EF3-D34C-3D27-759E812D6BDB}"/>
              </a:ext>
            </a:extLst>
          </p:cNvPr>
          <p:cNvSpPr txBox="1"/>
          <p:nvPr/>
        </p:nvSpPr>
        <p:spPr>
          <a:xfrm>
            <a:off x="6216827" y="181384"/>
            <a:ext cx="1993253" cy="141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7"/>
              </a:lnSpc>
            </a:pPr>
            <a:r>
              <a:rPr lang="en-US" sz="1067" dirty="0">
                <a:solidFill>
                  <a:srgbClr val="F9F9F9"/>
                </a:solidFill>
                <a:latin typeface="Helios Extended Bold"/>
              </a:rPr>
              <a:t>IMPLEMENTAZIONE</a:t>
            </a:r>
          </a:p>
        </p:txBody>
      </p:sp>
      <p:sp>
        <p:nvSpPr>
          <p:cNvPr id="53" name="Rettangolo 52">
            <a:extLst>
              <a:ext uri="{FF2B5EF4-FFF2-40B4-BE49-F238E27FC236}">
                <a16:creationId xmlns:a16="http://schemas.microsoft.com/office/drawing/2014/main" id="{655AC7BB-5676-9669-D653-14C480FBF675}"/>
              </a:ext>
            </a:extLst>
          </p:cNvPr>
          <p:cNvSpPr/>
          <p:nvPr/>
        </p:nvSpPr>
        <p:spPr>
          <a:xfrm>
            <a:off x="-219059" y="527942"/>
            <a:ext cx="3366588" cy="6427897"/>
          </a:xfrm>
          <a:prstGeom prst="rect">
            <a:avLst/>
          </a:prstGeom>
          <a:solidFill>
            <a:schemeClr val="tx1">
              <a:alpha val="4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9" name="TextBox 25">
            <a:extLst>
              <a:ext uri="{FF2B5EF4-FFF2-40B4-BE49-F238E27FC236}">
                <a16:creationId xmlns:a16="http://schemas.microsoft.com/office/drawing/2014/main" id="{18BC260F-AA3B-0239-7E56-4356FF7F4DE1}"/>
              </a:ext>
            </a:extLst>
          </p:cNvPr>
          <p:cNvSpPr txBox="1"/>
          <p:nvPr/>
        </p:nvSpPr>
        <p:spPr>
          <a:xfrm>
            <a:off x="8953319" y="183298"/>
            <a:ext cx="831814" cy="141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7"/>
              </a:lnSpc>
              <a:spcBef>
                <a:spcPct val="0"/>
              </a:spcBef>
            </a:pPr>
            <a:r>
              <a:rPr lang="en-US" sz="1067" dirty="0">
                <a:solidFill>
                  <a:srgbClr val="F9F9F9"/>
                </a:solidFill>
                <a:latin typeface="Helios Extended Bold"/>
              </a:rPr>
              <a:t>RISULTATI</a:t>
            </a:r>
          </a:p>
        </p:txBody>
      </p:sp>
      <p:sp>
        <p:nvSpPr>
          <p:cNvPr id="50" name="TextBox 26">
            <a:extLst>
              <a:ext uri="{FF2B5EF4-FFF2-40B4-BE49-F238E27FC236}">
                <a16:creationId xmlns:a16="http://schemas.microsoft.com/office/drawing/2014/main" id="{8D13C2F0-06CD-26A3-C6A8-E8F4A8C05F05}"/>
              </a:ext>
            </a:extLst>
          </p:cNvPr>
          <p:cNvSpPr txBox="1"/>
          <p:nvPr/>
        </p:nvSpPr>
        <p:spPr>
          <a:xfrm>
            <a:off x="10568277" y="208091"/>
            <a:ext cx="1186927" cy="141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7"/>
              </a:lnSpc>
              <a:spcBef>
                <a:spcPct val="0"/>
              </a:spcBef>
            </a:pPr>
            <a:r>
              <a:rPr lang="en-US" sz="1067" dirty="0">
                <a:solidFill>
                  <a:srgbClr val="F9F9F9"/>
                </a:solidFill>
                <a:latin typeface="Helios Extended Bold"/>
              </a:rPr>
              <a:t>CONCLUSIONI</a:t>
            </a:r>
          </a:p>
        </p:txBody>
      </p:sp>
      <p:sp>
        <p:nvSpPr>
          <p:cNvPr id="54" name="Freeform 6">
            <a:extLst>
              <a:ext uri="{FF2B5EF4-FFF2-40B4-BE49-F238E27FC236}">
                <a16:creationId xmlns:a16="http://schemas.microsoft.com/office/drawing/2014/main" id="{5A054A68-D53B-954B-9295-453E066EFE60}"/>
              </a:ext>
            </a:extLst>
          </p:cNvPr>
          <p:cNvSpPr/>
          <p:nvPr/>
        </p:nvSpPr>
        <p:spPr>
          <a:xfrm flipH="1">
            <a:off x="3349532" y="3719120"/>
            <a:ext cx="868640" cy="868640"/>
          </a:xfrm>
          <a:custGeom>
            <a:avLst/>
            <a:gdLst/>
            <a:ahLst/>
            <a:cxnLst/>
            <a:rect l="l" t="t" r="r" b="b"/>
            <a:pathLst>
              <a:path w="1302960" h="1302960">
                <a:moveTo>
                  <a:pt x="1302960" y="0"/>
                </a:moveTo>
                <a:lnTo>
                  <a:pt x="0" y="0"/>
                </a:lnTo>
                <a:lnTo>
                  <a:pt x="0" y="1302960"/>
                </a:lnTo>
                <a:lnTo>
                  <a:pt x="1302960" y="1302960"/>
                </a:lnTo>
                <a:lnTo>
                  <a:pt x="130296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 sz="1200"/>
          </a:p>
        </p:txBody>
      </p:sp>
      <p:sp>
        <p:nvSpPr>
          <p:cNvPr id="55" name="TextBox 9">
            <a:extLst>
              <a:ext uri="{FF2B5EF4-FFF2-40B4-BE49-F238E27FC236}">
                <a16:creationId xmlns:a16="http://schemas.microsoft.com/office/drawing/2014/main" id="{E7720DCB-EEA5-CB95-9990-00A66D065DD2}"/>
              </a:ext>
            </a:extLst>
          </p:cNvPr>
          <p:cNvSpPr txBox="1"/>
          <p:nvPr/>
        </p:nvSpPr>
        <p:spPr>
          <a:xfrm>
            <a:off x="4431276" y="3748865"/>
            <a:ext cx="3396325" cy="4087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80"/>
              </a:lnSpc>
            </a:pPr>
            <a:r>
              <a:rPr lang="en-US" sz="2414" dirty="0">
                <a:solidFill>
                  <a:srgbClr val="202020"/>
                </a:solidFill>
                <a:latin typeface="Poppins Ultra-Bold"/>
              </a:rPr>
              <a:t>FED</a:t>
            </a:r>
          </a:p>
        </p:txBody>
      </p:sp>
      <p:sp>
        <p:nvSpPr>
          <p:cNvPr id="56" name="TextBox 11">
            <a:extLst>
              <a:ext uri="{FF2B5EF4-FFF2-40B4-BE49-F238E27FC236}">
                <a16:creationId xmlns:a16="http://schemas.microsoft.com/office/drawing/2014/main" id="{D127C7D9-C871-DC0A-F858-8CD6520FAD5B}"/>
              </a:ext>
            </a:extLst>
          </p:cNvPr>
          <p:cNvSpPr txBox="1"/>
          <p:nvPr/>
        </p:nvSpPr>
        <p:spPr>
          <a:xfrm>
            <a:off x="4431276" y="4299695"/>
            <a:ext cx="7291115" cy="7626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1971"/>
              </a:lnSpc>
            </a:pPr>
            <a:r>
              <a:rPr lang="it-IT" sz="1600" dirty="0"/>
              <a:t>Contiene sia valutazioni a livello di turno che a livello di dialogo, </a:t>
            </a:r>
            <a:r>
              <a:rPr lang="it-IT" sz="1600" dirty="0" err="1"/>
              <a:t>ef</a:t>
            </a:r>
            <a:r>
              <a:rPr lang="it-IT" sz="1600" dirty="0"/>
              <a:t> </a:t>
            </a:r>
            <a:r>
              <a:rPr lang="it-IT" sz="1600" dirty="0" err="1"/>
              <a:t>fettuate</a:t>
            </a:r>
            <a:r>
              <a:rPr lang="it-IT" sz="1600" dirty="0"/>
              <a:t> da annotatori umani per </a:t>
            </a:r>
            <a:r>
              <a:rPr lang="it-IT" sz="1600" dirty="0" err="1"/>
              <a:t>fluency</a:t>
            </a:r>
            <a:r>
              <a:rPr lang="it-IT" sz="1600" dirty="0"/>
              <a:t>, coerenza e capacità informativa. La metrica complessiva considerata è la media di tutti i punteggi.</a:t>
            </a:r>
            <a:endParaRPr lang="en-US" sz="1408" dirty="0">
              <a:solidFill>
                <a:srgbClr val="202020"/>
              </a:solidFill>
              <a:latin typeface="Poppins"/>
            </a:endParaRPr>
          </a:p>
        </p:txBody>
      </p:sp>
      <p:sp>
        <p:nvSpPr>
          <p:cNvPr id="57" name="Freeform 6">
            <a:extLst>
              <a:ext uri="{FF2B5EF4-FFF2-40B4-BE49-F238E27FC236}">
                <a16:creationId xmlns:a16="http://schemas.microsoft.com/office/drawing/2014/main" id="{CDCA809F-9449-A9CF-4151-27AF420E9058}"/>
              </a:ext>
            </a:extLst>
          </p:cNvPr>
          <p:cNvSpPr/>
          <p:nvPr/>
        </p:nvSpPr>
        <p:spPr>
          <a:xfrm flipH="1">
            <a:off x="3349532" y="5214402"/>
            <a:ext cx="868640" cy="868640"/>
          </a:xfrm>
          <a:custGeom>
            <a:avLst/>
            <a:gdLst/>
            <a:ahLst/>
            <a:cxnLst/>
            <a:rect l="l" t="t" r="r" b="b"/>
            <a:pathLst>
              <a:path w="1302960" h="1302960">
                <a:moveTo>
                  <a:pt x="1302960" y="0"/>
                </a:moveTo>
                <a:lnTo>
                  <a:pt x="0" y="0"/>
                </a:lnTo>
                <a:lnTo>
                  <a:pt x="0" y="1302960"/>
                </a:lnTo>
                <a:lnTo>
                  <a:pt x="1302960" y="1302960"/>
                </a:lnTo>
                <a:lnTo>
                  <a:pt x="130296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 sz="1200"/>
          </a:p>
        </p:txBody>
      </p:sp>
      <p:sp>
        <p:nvSpPr>
          <p:cNvPr id="58" name="TextBox 9">
            <a:extLst>
              <a:ext uri="{FF2B5EF4-FFF2-40B4-BE49-F238E27FC236}">
                <a16:creationId xmlns:a16="http://schemas.microsoft.com/office/drawing/2014/main" id="{DFE05029-5BE4-DBC4-08DC-A197750FD7E1}"/>
              </a:ext>
            </a:extLst>
          </p:cNvPr>
          <p:cNvSpPr txBox="1"/>
          <p:nvPr/>
        </p:nvSpPr>
        <p:spPr>
          <a:xfrm>
            <a:off x="4431276" y="5239956"/>
            <a:ext cx="3396325" cy="4087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80"/>
              </a:lnSpc>
            </a:pPr>
            <a:r>
              <a:rPr lang="en-US" sz="2414" dirty="0">
                <a:solidFill>
                  <a:srgbClr val="202020"/>
                </a:solidFill>
                <a:latin typeface="Poppins Ultra-Bold"/>
              </a:rPr>
              <a:t>TC-USR E PC-USR</a:t>
            </a:r>
          </a:p>
        </p:txBody>
      </p:sp>
      <p:sp>
        <p:nvSpPr>
          <p:cNvPr id="59" name="TextBox 11">
            <a:extLst>
              <a:ext uri="{FF2B5EF4-FFF2-40B4-BE49-F238E27FC236}">
                <a16:creationId xmlns:a16="http://schemas.microsoft.com/office/drawing/2014/main" id="{DAE0040F-D11C-9BD2-3F8D-B9039E0B2FC5}"/>
              </a:ext>
            </a:extLst>
          </p:cNvPr>
          <p:cNvSpPr txBox="1"/>
          <p:nvPr/>
        </p:nvSpPr>
        <p:spPr>
          <a:xfrm>
            <a:off x="4431276" y="5790786"/>
            <a:ext cx="7376636" cy="10191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1971"/>
              </a:lnSpc>
            </a:pPr>
            <a:r>
              <a:rPr lang="it-IT" sz="1600" dirty="0"/>
              <a:t>Dataset a livello di turno contenenti contesti conversazionali associati a diverse risposte generate da modelli differenti. Ogni risposta viene valutata su diverse dimensioni, tra cui Comprensibilità, Naturalità, Mantenimento del Contesto ed Engagement.</a:t>
            </a:r>
            <a:endParaRPr lang="en-US" sz="1408" dirty="0">
              <a:solidFill>
                <a:srgbClr val="202020"/>
              </a:solidFill>
              <a:latin typeface="Poppins"/>
            </a:endParaRPr>
          </a:p>
        </p:txBody>
      </p:sp>
      <p:sp>
        <p:nvSpPr>
          <p:cNvPr id="8" name="TextBox 8"/>
          <p:cNvSpPr txBox="1"/>
          <p:nvPr/>
        </p:nvSpPr>
        <p:spPr>
          <a:xfrm rot="-5400000">
            <a:off x="-1724556" y="3044280"/>
            <a:ext cx="5715010" cy="769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70"/>
              </a:lnSpc>
            </a:pPr>
            <a:r>
              <a:rPr lang="en-US" sz="5854" dirty="0">
                <a:solidFill>
                  <a:srgbClr val="FFFFFF"/>
                </a:solidFill>
                <a:latin typeface="Object Sans Ultra-Bold"/>
              </a:rPr>
              <a:t>DATASETS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19791" y="-37205"/>
            <a:ext cx="532019" cy="6932409"/>
            <a:chOff x="0" y="0"/>
            <a:chExt cx="210180" cy="2738729"/>
          </a:xfrm>
          <a:solidFill>
            <a:srgbClr val="1E6B81"/>
          </a:solidFill>
        </p:grpSpPr>
        <p:sp>
          <p:nvSpPr>
            <p:cNvPr id="3" name="Freeform 3"/>
            <p:cNvSpPr/>
            <p:nvPr/>
          </p:nvSpPr>
          <p:spPr>
            <a:xfrm>
              <a:off x="0" y="0"/>
              <a:ext cx="210180" cy="2738729"/>
            </a:xfrm>
            <a:custGeom>
              <a:avLst/>
              <a:gdLst/>
              <a:ahLst/>
              <a:cxnLst/>
              <a:rect l="l" t="t" r="r" b="b"/>
              <a:pathLst>
                <a:path w="210180" h="2738729">
                  <a:moveTo>
                    <a:pt x="0" y="0"/>
                  </a:moveTo>
                  <a:lnTo>
                    <a:pt x="210180" y="0"/>
                  </a:lnTo>
                  <a:lnTo>
                    <a:pt x="210180" y="2738729"/>
                  </a:lnTo>
                  <a:lnTo>
                    <a:pt x="0" y="2738729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it-IT" sz="1200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66675"/>
              <a:ext cx="210180" cy="2805404"/>
            </a:xfrm>
            <a:prstGeom prst="rect">
              <a:avLst/>
            </a:prstGeom>
            <a:grpFill/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867"/>
                </a:lnSpc>
              </a:pPr>
              <a:endParaRPr sz="1200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0"/>
            <a:ext cx="12192000" cy="513272"/>
            <a:chOff x="0" y="0"/>
            <a:chExt cx="4816593" cy="20277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816592" cy="202774"/>
            </a:xfrm>
            <a:custGeom>
              <a:avLst/>
              <a:gdLst/>
              <a:ahLst/>
              <a:cxnLst/>
              <a:rect l="l" t="t" r="r" b="b"/>
              <a:pathLst>
                <a:path w="4816592" h="202774">
                  <a:moveTo>
                    <a:pt x="0" y="0"/>
                  </a:moveTo>
                  <a:lnTo>
                    <a:pt x="4816592" y="0"/>
                  </a:lnTo>
                  <a:lnTo>
                    <a:pt x="4816592" y="202774"/>
                  </a:lnTo>
                  <a:lnTo>
                    <a:pt x="0" y="20277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it-IT" sz="1200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9525"/>
              <a:ext cx="4816593" cy="193249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067"/>
                </a:lnSpc>
                <a:spcBef>
                  <a:spcPct val="0"/>
                </a:spcBef>
              </a:pPr>
              <a:endParaRPr sz="1200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689403" y="-1398"/>
            <a:ext cx="2078043" cy="513272"/>
            <a:chOff x="0" y="0"/>
            <a:chExt cx="820955" cy="20277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20955" cy="202774"/>
            </a:xfrm>
            <a:custGeom>
              <a:avLst/>
              <a:gdLst/>
              <a:ahLst/>
              <a:cxnLst/>
              <a:rect l="l" t="t" r="r" b="b"/>
              <a:pathLst>
                <a:path w="820955" h="202774">
                  <a:moveTo>
                    <a:pt x="0" y="0"/>
                  </a:moveTo>
                  <a:lnTo>
                    <a:pt x="820955" y="0"/>
                  </a:lnTo>
                  <a:lnTo>
                    <a:pt x="820955" y="202774"/>
                  </a:lnTo>
                  <a:lnTo>
                    <a:pt x="0" y="202774"/>
                  </a:lnTo>
                  <a:close/>
                </a:path>
              </a:pathLst>
            </a:custGeom>
            <a:solidFill>
              <a:srgbClr val="A97658"/>
            </a:solidFill>
          </p:spPr>
          <p:txBody>
            <a:bodyPr/>
            <a:lstStyle/>
            <a:p>
              <a:endParaRPr lang="it-IT" sz="1200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820955" cy="259924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sp>
        <p:nvSpPr>
          <p:cNvPr id="11" name="Freeform 11"/>
          <p:cNvSpPr/>
          <p:nvPr/>
        </p:nvSpPr>
        <p:spPr>
          <a:xfrm>
            <a:off x="3770121" y="5560323"/>
            <a:ext cx="5346903" cy="5346903"/>
          </a:xfrm>
          <a:custGeom>
            <a:avLst/>
            <a:gdLst/>
            <a:ahLst/>
            <a:cxnLst/>
            <a:rect l="l" t="t" r="r" b="b"/>
            <a:pathLst>
              <a:path w="8020354" h="8020354">
                <a:moveTo>
                  <a:pt x="0" y="0"/>
                </a:moveTo>
                <a:lnTo>
                  <a:pt x="8020354" y="0"/>
                </a:lnTo>
                <a:lnTo>
                  <a:pt x="8020354" y="8020354"/>
                </a:lnTo>
                <a:lnTo>
                  <a:pt x="0" y="80203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 sz="1200"/>
          </a:p>
        </p:txBody>
      </p:sp>
      <p:grpSp>
        <p:nvGrpSpPr>
          <p:cNvPr id="12" name="Group 12"/>
          <p:cNvGrpSpPr/>
          <p:nvPr/>
        </p:nvGrpSpPr>
        <p:grpSpPr>
          <a:xfrm>
            <a:off x="4200136" y="5696090"/>
            <a:ext cx="942974" cy="942974"/>
            <a:chOff x="0" y="0"/>
            <a:chExt cx="812800" cy="812800"/>
          </a:xfrm>
          <a:solidFill>
            <a:srgbClr val="1E6B81"/>
          </a:solidFill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it-IT" sz="1200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grpFill/>
          </p:spPr>
          <p:txBody>
            <a:bodyPr lIns="33867" tIns="33867" rIns="33867" bIns="33867" rtlCol="0" anchor="ctr"/>
            <a:lstStyle/>
            <a:p>
              <a:pPr algn="ctr">
                <a:lnSpc>
                  <a:spcPts val="2239"/>
                </a:lnSpc>
              </a:pPr>
              <a:endParaRPr sz="1200"/>
            </a:p>
          </p:txBody>
        </p:sp>
      </p:grpSp>
      <p:sp>
        <p:nvSpPr>
          <p:cNvPr id="15" name="Freeform 15"/>
          <p:cNvSpPr/>
          <p:nvPr/>
        </p:nvSpPr>
        <p:spPr>
          <a:xfrm>
            <a:off x="4399895" y="5886242"/>
            <a:ext cx="600400" cy="598899"/>
          </a:xfrm>
          <a:custGeom>
            <a:avLst/>
            <a:gdLst/>
            <a:ahLst/>
            <a:cxnLst/>
            <a:rect l="l" t="t" r="r" b="b"/>
            <a:pathLst>
              <a:path w="900600" h="898349">
                <a:moveTo>
                  <a:pt x="0" y="0"/>
                </a:moveTo>
                <a:lnTo>
                  <a:pt x="900601" y="0"/>
                </a:lnTo>
                <a:lnTo>
                  <a:pt x="900601" y="898349"/>
                </a:lnTo>
                <a:lnTo>
                  <a:pt x="0" y="89834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 sz="1200"/>
          </a:p>
        </p:txBody>
      </p:sp>
      <p:grpSp>
        <p:nvGrpSpPr>
          <p:cNvPr id="16" name="Group 16"/>
          <p:cNvGrpSpPr/>
          <p:nvPr/>
        </p:nvGrpSpPr>
        <p:grpSpPr>
          <a:xfrm>
            <a:off x="4586672" y="1983019"/>
            <a:ext cx="3048511" cy="485752"/>
            <a:chOff x="0" y="0"/>
            <a:chExt cx="1204350" cy="191902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204350" cy="191902"/>
            </a:xfrm>
            <a:custGeom>
              <a:avLst/>
              <a:gdLst/>
              <a:ahLst/>
              <a:cxnLst/>
              <a:rect l="l" t="t" r="r" b="b"/>
              <a:pathLst>
                <a:path w="1204350" h="191902">
                  <a:moveTo>
                    <a:pt x="0" y="0"/>
                  </a:moveTo>
                  <a:lnTo>
                    <a:pt x="1204350" y="0"/>
                  </a:lnTo>
                  <a:lnTo>
                    <a:pt x="1204350" y="191902"/>
                  </a:lnTo>
                  <a:lnTo>
                    <a:pt x="0" y="191902"/>
                  </a:lnTo>
                  <a:close/>
                </a:path>
              </a:pathLst>
            </a:custGeom>
            <a:solidFill>
              <a:srgbClr val="1E6B81"/>
            </a:solidFill>
          </p:spPr>
          <p:txBody>
            <a:bodyPr/>
            <a:lstStyle/>
            <a:p>
              <a:endParaRPr lang="it-IT" sz="1200" dirty="0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57150"/>
              <a:ext cx="1204350" cy="249052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2928809" y="784540"/>
            <a:ext cx="6590795" cy="782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67"/>
              </a:lnSpc>
            </a:pPr>
            <a:r>
              <a:rPr lang="en-US" sz="5670" dirty="0">
                <a:solidFill>
                  <a:srgbClr val="202020"/>
                </a:solidFill>
                <a:latin typeface="Object Sans Heavy"/>
              </a:rPr>
              <a:t>FRAMEWORK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4851861" y="2030087"/>
            <a:ext cx="2734609" cy="325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21"/>
              </a:lnSpc>
            </a:pPr>
            <a:r>
              <a:rPr lang="en-US" sz="1943" dirty="0">
                <a:solidFill>
                  <a:srgbClr val="FFFFFF"/>
                </a:solidFill>
                <a:latin typeface="Poppins Ultra-Bold"/>
              </a:rPr>
              <a:t>INTERAZIONE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4586672" y="2467632"/>
            <a:ext cx="2999798" cy="20435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587"/>
              </a:lnSpc>
            </a:pPr>
            <a:r>
              <a:rPr lang="it-IT" sz="1200" dirty="0"/>
              <a:t>Gli utenti possono interagire con un chatbot </a:t>
            </a:r>
            <a:r>
              <a:rPr lang="it-IT" sz="1200" dirty="0" err="1"/>
              <a:t>pre</a:t>
            </a:r>
            <a:r>
              <a:rPr lang="it-IT" sz="1200" dirty="0"/>
              <a:t>-addestrato disponibile su </a:t>
            </a:r>
            <a:r>
              <a:rPr lang="it-IT" sz="1200" dirty="0" err="1"/>
              <a:t>Hugging</a:t>
            </a:r>
            <a:r>
              <a:rPr lang="it-IT" sz="1200" dirty="0"/>
              <a:t> Face per generare conversazioni. Al termine dell'interazione, viene richiesto di valutare il livello di interesse delle risposte del bot e dell'intera conversazione, assegnando un punteggio. I dialoghi e i relativi punteggi vengono salvati in un file JSON con un formato predefinito, agevolando analisi successive sui dati raccolti.</a:t>
            </a:r>
            <a:endParaRPr lang="en-US" sz="1133" dirty="0">
              <a:solidFill>
                <a:srgbClr val="202020"/>
              </a:solidFill>
              <a:latin typeface="Poppins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-216385" y="181384"/>
            <a:ext cx="1993253" cy="141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7"/>
              </a:lnSpc>
            </a:pPr>
            <a:r>
              <a:rPr lang="en-US" sz="1067">
                <a:solidFill>
                  <a:srgbClr val="F9F9F9"/>
                </a:solidFill>
                <a:latin typeface="Helios Extended Bold"/>
              </a:rPr>
              <a:t>INTRODUZIONE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776868" y="181384"/>
            <a:ext cx="1993253" cy="141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7"/>
              </a:lnSpc>
            </a:pPr>
            <a:r>
              <a:rPr lang="en-US" sz="1067">
                <a:solidFill>
                  <a:srgbClr val="F9F9F9"/>
                </a:solidFill>
                <a:latin typeface="Helios Extended Bold"/>
              </a:rPr>
              <a:t>METODOLOGIA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3907146" y="181384"/>
            <a:ext cx="1993253" cy="141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7"/>
              </a:lnSpc>
            </a:pPr>
            <a:r>
              <a:rPr lang="en-US" sz="1067">
                <a:solidFill>
                  <a:srgbClr val="F9F9F9"/>
                </a:solidFill>
                <a:latin typeface="Helios Extended Bold"/>
              </a:rPr>
              <a:t>DATASET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5641930" y="181384"/>
            <a:ext cx="1993253" cy="141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7"/>
              </a:lnSpc>
            </a:pPr>
            <a:r>
              <a:rPr lang="en-US" sz="1067">
                <a:solidFill>
                  <a:srgbClr val="F9F9F9"/>
                </a:solidFill>
                <a:latin typeface="Helios Extended Bold"/>
              </a:rPr>
              <a:t>EDA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7409942" y="116125"/>
            <a:ext cx="1993253" cy="282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7"/>
              </a:lnSpc>
            </a:pPr>
            <a:r>
              <a:rPr lang="en-US" sz="1067">
                <a:solidFill>
                  <a:srgbClr val="F9F9F9"/>
                </a:solidFill>
                <a:latin typeface="Helios Extended Bold"/>
              </a:rPr>
              <a:t>PROTOCOLLO SPERIMENTALE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9542894" y="182782"/>
            <a:ext cx="831814" cy="141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7"/>
              </a:lnSpc>
              <a:spcBef>
                <a:spcPct val="0"/>
              </a:spcBef>
            </a:pPr>
            <a:r>
              <a:rPr lang="en-US" sz="1067">
                <a:solidFill>
                  <a:srgbClr val="F9F9F9"/>
                </a:solidFill>
                <a:latin typeface="Helios Extended Bold"/>
              </a:rPr>
              <a:t>RISULTATI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0912737" y="182782"/>
            <a:ext cx="1186927" cy="141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7"/>
              </a:lnSpc>
              <a:spcBef>
                <a:spcPct val="0"/>
              </a:spcBef>
            </a:pPr>
            <a:r>
              <a:rPr lang="en-US" sz="1067">
                <a:solidFill>
                  <a:srgbClr val="F9F9F9"/>
                </a:solidFill>
                <a:latin typeface="Helios Extended Bold"/>
              </a:rPr>
              <a:t>CONCLUSIONI</a:t>
            </a:r>
          </a:p>
        </p:txBody>
      </p:sp>
      <p:grpSp>
        <p:nvGrpSpPr>
          <p:cNvPr id="44" name="Group 22">
            <a:extLst>
              <a:ext uri="{FF2B5EF4-FFF2-40B4-BE49-F238E27FC236}">
                <a16:creationId xmlns:a16="http://schemas.microsoft.com/office/drawing/2014/main" id="{0B8CCE14-BA29-8F9C-ABB2-7F7971D13967}"/>
              </a:ext>
            </a:extLst>
          </p:cNvPr>
          <p:cNvGrpSpPr/>
          <p:nvPr/>
        </p:nvGrpSpPr>
        <p:grpSpPr>
          <a:xfrm>
            <a:off x="3354803" y="7365611"/>
            <a:ext cx="942974" cy="942974"/>
            <a:chOff x="0" y="0"/>
            <a:chExt cx="812800" cy="812800"/>
          </a:xfrm>
          <a:solidFill>
            <a:srgbClr val="1E6B81"/>
          </a:solidFill>
        </p:grpSpPr>
        <p:sp>
          <p:nvSpPr>
            <p:cNvPr id="45" name="Freeform 23">
              <a:extLst>
                <a:ext uri="{FF2B5EF4-FFF2-40B4-BE49-F238E27FC236}">
                  <a16:creationId xmlns:a16="http://schemas.microsoft.com/office/drawing/2014/main" id="{BFD9C912-E6C0-40E8-EF1E-EE0CD8FCEE3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it-IT" sz="1200"/>
            </a:p>
          </p:txBody>
        </p:sp>
        <p:sp>
          <p:nvSpPr>
            <p:cNvPr id="46" name="TextBox 24">
              <a:extLst>
                <a:ext uri="{FF2B5EF4-FFF2-40B4-BE49-F238E27FC236}">
                  <a16:creationId xmlns:a16="http://schemas.microsoft.com/office/drawing/2014/main" id="{D3BC6865-3100-90D2-A7EB-2B4C2CC01D44}"/>
                </a:ext>
              </a:extLst>
            </p:cNvPr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grpFill/>
          </p:spPr>
          <p:txBody>
            <a:bodyPr lIns="33867" tIns="33867" rIns="33867" bIns="33867" rtlCol="0" anchor="ctr"/>
            <a:lstStyle/>
            <a:p>
              <a:pPr algn="ctr">
                <a:lnSpc>
                  <a:spcPts val="2239"/>
                </a:lnSpc>
              </a:pPr>
              <a:endParaRPr sz="1200"/>
            </a:p>
          </p:txBody>
        </p:sp>
      </p:grpSp>
      <p:sp>
        <p:nvSpPr>
          <p:cNvPr id="47" name="Freeform 25">
            <a:extLst>
              <a:ext uri="{FF2B5EF4-FFF2-40B4-BE49-F238E27FC236}">
                <a16:creationId xmlns:a16="http://schemas.microsoft.com/office/drawing/2014/main" id="{96FA76D9-37BB-783C-DC0B-C179A6B057D8}"/>
              </a:ext>
            </a:extLst>
          </p:cNvPr>
          <p:cNvSpPr/>
          <p:nvPr/>
        </p:nvSpPr>
        <p:spPr>
          <a:xfrm>
            <a:off x="3559596" y="7506978"/>
            <a:ext cx="521589" cy="660239"/>
          </a:xfrm>
          <a:custGeom>
            <a:avLst/>
            <a:gdLst/>
            <a:ahLst/>
            <a:cxnLst/>
            <a:rect l="l" t="t" r="r" b="b"/>
            <a:pathLst>
              <a:path w="782383" h="990358">
                <a:moveTo>
                  <a:pt x="0" y="0"/>
                </a:moveTo>
                <a:lnTo>
                  <a:pt x="782383" y="0"/>
                </a:lnTo>
                <a:lnTo>
                  <a:pt x="782383" y="990359"/>
                </a:lnTo>
                <a:lnTo>
                  <a:pt x="0" y="99035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 sz="1200"/>
          </a:p>
        </p:txBody>
      </p:sp>
      <p:grpSp>
        <p:nvGrpSpPr>
          <p:cNvPr id="29" name="Group 8">
            <a:extLst>
              <a:ext uri="{FF2B5EF4-FFF2-40B4-BE49-F238E27FC236}">
                <a16:creationId xmlns:a16="http://schemas.microsoft.com/office/drawing/2014/main" id="{8C2D394D-B57A-96E2-28A8-9E644861F887}"/>
              </a:ext>
            </a:extLst>
          </p:cNvPr>
          <p:cNvGrpSpPr/>
          <p:nvPr/>
        </p:nvGrpSpPr>
        <p:grpSpPr>
          <a:xfrm>
            <a:off x="1" y="0"/>
            <a:ext cx="12192000" cy="513272"/>
            <a:chOff x="0" y="0"/>
            <a:chExt cx="4231842" cy="202774"/>
          </a:xfrm>
        </p:grpSpPr>
        <p:sp>
          <p:nvSpPr>
            <p:cNvPr id="30" name="Freeform 9">
              <a:extLst>
                <a:ext uri="{FF2B5EF4-FFF2-40B4-BE49-F238E27FC236}">
                  <a16:creationId xmlns:a16="http://schemas.microsoft.com/office/drawing/2014/main" id="{4FD2D5BC-5363-5156-5477-D67B6AFB4187}"/>
                </a:ext>
              </a:extLst>
            </p:cNvPr>
            <p:cNvSpPr/>
            <p:nvPr/>
          </p:nvSpPr>
          <p:spPr>
            <a:xfrm>
              <a:off x="0" y="0"/>
              <a:ext cx="4231842" cy="202774"/>
            </a:xfrm>
            <a:custGeom>
              <a:avLst/>
              <a:gdLst/>
              <a:ahLst/>
              <a:cxnLst/>
              <a:rect l="l" t="t" r="r" b="b"/>
              <a:pathLst>
                <a:path w="4231842" h="202774">
                  <a:moveTo>
                    <a:pt x="0" y="0"/>
                  </a:moveTo>
                  <a:lnTo>
                    <a:pt x="4231842" y="0"/>
                  </a:lnTo>
                  <a:lnTo>
                    <a:pt x="4231842" y="202774"/>
                  </a:lnTo>
                  <a:lnTo>
                    <a:pt x="0" y="20277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it-IT" sz="1200" dirty="0"/>
            </a:p>
          </p:txBody>
        </p:sp>
        <p:sp>
          <p:nvSpPr>
            <p:cNvPr id="31" name="TextBox 10">
              <a:extLst>
                <a:ext uri="{FF2B5EF4-FFF2-40B4-BE49-F238E27FC236}">
                  <a16:creationId xmlns:a16="http://schemas.microsoft.com/office/drawing/2014/main" id="{52422633-7F19-52CC-0CE4-D255DFEFE4D9}"/>
                </a:ext>
              </a:extLst>
            </p:cNvPr>
            <p:cNvSpPr txBox="1"/>
            <p:nvPr/>
          </p:nvSpPr>
          <p:spPr>
            <a:xfrm>
              <a:off x="0" y="9525"/>
              <a:ext cx="4231842" cy="193249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067"/>
                </a:lnSpc>
                <a:spcBef>
                  <a:spcPct val="0"/>
                </a:spcBef>
              </a:pPr>
              <a:endParaRPr sz="1200"/>
            </a:p>
          </p:txBody>
        </p:sp>
      </p:grpSp>
      <p:grpSp>
        <p:nvGrpSpPr>
          <p:cNvPr id="32" name="Group 11">
            <a:extLst>
              <a:ext uri="{FF2B5EF4-FFF2-40B4-BE49-F238E27FC236}">
                <a16:creationId xmlns:a16="http://schemas.microsoft.com/office/drawing/2014/main" id="{6380CC39-1951-A7C6-0FE4-A7895D5D244F}"/>
              </a:ext>
            </a:extLst>
          </p:cNvPr>
          <p:cNvGrpSpPr/>
          <p:nvPr/>
        </p:nvGrpSpPr>
        <p:grpSpPr>
          <a:xfrm>
            <a:off x="3934159" y="0"/>
            <a:ext cx="1913893" cy="513272"/>
            <a:chOff x="0" y="0"/>
            <a:chExt cx="584750" cy="202774"/>
          </a:xfrm>
          <a:solidFill>
            <a:srgbClr val="1E6B81"/>
          </a:solidFill>
        </p:grpSpPr>
        <p:sp>
          <p:nvSpPr>
            <p:cNvPr id="33" name="Freeform 12">
              <a:extLst>
                <a:ext uri="{FF2B5EF4-FFF2-40B4-BE49-F238E27FC236}">
                  <a16:creationId xmlns:a16="http://schemas.microsoft.com/office/drawing/2014/main" id="{D4FEBF13-F47F-BB26-5DB2-B7C0D01079F8}"/>
                </a:ext>
              </a:extLst>
            </p:cNvPr>
            <p:cNvSpPr/>
            <p:nvPr/>
          </p:nvSpPr>
          <p:spPr>
            <a:xfrm>
              <a:off x="0" y="0"/>
              <a:ext cx="584750" cy="202774"/>
            </a:xfrm>
            <a:custGeom>
              <a:avLst/>
              <a:gdLst/>
              <a:ahLst/>
              <a:cxnLst/>
              <a:rect l="l" t="t" r="r" b="b"/>
              <a:pathLst>
                <a:path w="584750" h="202774">
                  <a:moveTo>
                    <a:pt x="0" y="0"/>
                  </a:moveTo>
                  <a:lnTo>
                    <a:pt x="584750" y="0"/>
                  </a:lnTo>
                  <a:lnTo>
                    <a:pt x="584750" y="202774"/>
                  </a:lnTo>
                  <a:lnTo>
                    <a:pt x="0" y="202774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it-IT" sz="1200"/>
            </a:p>
          </p:txBody>
        </p:sp>
        <p:sp>
          <p:nvSpPr>
            <p:cNvPr id="34" name="TextBox 13">
              <a:extLst>
                <a:ext uri="{FF2B5EF4-FFF2-40B4-BE49-F238E27FC236}">
                  <a16:creationId xmlns:a16="http://schemas.microsoft.com/office/drawing/2014/main" id="{647727C6-5BDE-58C0-69FD-CACCCE341F70}"/>
                </a:ext>
              </a:extLst>
            </p:cNvPr>
            <p:cNvSpPr txBox="1"/>
            <p:nvPr/>
          </p:nvSpPr>
          <p:spPr>
            <a:xfrm>
              <a:off x="0" y="-57150"/>
              <a:ext cx="584750" cy="259924"/>
            </a:xfrm>
            <a:prstGeom prst="rect">
              <a:avLst/>
            </a:prstGeom>
            <a:grpFill/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sp>
        <p:nvSpPr>
          <p:cNvPr id="35" name="TextBox 16">
            <a:extLst>
              <a:ext uri="{FF2B5EF4-FFF2-40B4-BE49-F238E27FC236}">
                <a16:creationId xmlns:a16="http://schemas.microsoft.com/office/drawing/2014/main" id="{788AC07B-C3BD-FF51-7985-BAD4D6702ADA}"/>
              </a:ext>
            </a:extLst>
          </p:cNvPr>
          <p:cNvSpPr txBox="1"/>
          <p:nvPr/>
        </p:nvSpPr>
        <p:spPr>
          <a:xfrm>
            <a:off x="-216385" y="181384"/>
            <a:ext cx="1993253" cy="141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7"/>
              </a:lnSpc>
            </a:pPr>
            <a:r>
              <a:rPr lang="en-US" sz="1067">
                <a:solidFill>
                  <a:srgbClr val="F9F9F9"/>
                </a:solidFill>
                <a:latin typeface="Helios Extended Bold"/>
              </a:rPr>
              <a:t>INTRODUZIONE</a:t>
            </a:r>
          </a:p>
        </p:txBody>
      </p:sp>
      <p:sp>
        <p:nvSpPr>
          <p:cNvPr id="36" name="TextBox 17">
            <a:extLst>
              <a:ext uri="{FF2B5EF4-FFF2-40B4-BE49-F238E27FC236}">
                <a16:creationId xmlns:a16="http://schemas.microsoft.com/office/drawing/2014/main" id="{526C23D6-CC14-4F81-F021-59E9386B36CD}"/>
              </a:ext>
            </a:extLst>
          </p:cNvPr>
          <p:cNvSpPr txBox="1"/>
          <p:nvPr/>
        </p:nvSpPr>
        <p:spPr>
          <a:xfrm>
            <a:off x="1776868" y="181384"/>
            <a:ext cx="1993253" cy="141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7"/>
              </a:lnSpc>
            </a:pPr>
            <a:r>
              <a:rPr lang="en-US" sz="1067" dirty="0">
                <a:solidFill>
                  <a:srgbClr val="F9F9F9"/>
                </a:solidFill>
                <a:latin typeface="Helios Extended Bold"/>
              </a:rPr>
              <a:t>STATO DELL’ARTE</a:t>
            </a:r>
          </a:p>
        </p:txBody>
      </p:sp>
      <p:sp>
        <p:nvSpPr>
          <p:cNvPr id="37" name="TextBox 18">
            <a:extLst>
              <a:ext uri="{FF2B5EF4-FFF2-40B4-BE49-F238E27FC236}">
                <a16:creationId xmlns:a16="http://schemas.microsoft.com/office/drawing/2014/main" id="{AE9F5C58-BD81-E8AB-EC4C-34EF602479E8}"/>
              </a:ext>
            </a:extLst>
          </p:cNvPr>
          <p:cNvSpPr txBox="1"/>
          <p:nvPr/>
        </p:nvSpPr>
        <p:spPr>
          <a:xfrm>
            <a:off x="3907146" y="181384"/>
            <a:ext cx="1993253" cy="141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7"/>
              </a:lnSpc>
            </a:pPr>
            <a:r>
              <a:rPr lang="en-US" sz="1067" dirty="0">
                <a:solidFill>
                  <a:srgbClr val="F9F9F9"/>
                </a:solidFill>
                <a:latin typeface="Helios Extended Bold"/>
              </a:rPr>
              <a:t>MATERIALE E METODI</a:t>
            </a:r>
          </a:p>
        </p:txBody>
      </p:sp>
      <p:sp>
        <p:nvSpPr>
          <p:cNvPr id="38" name="TextBox 19">
            <a:extLst>
              <a:ext uri="{FF2B5EF4-FFF2-40B4-BE49-F238E27FC236}">
                <a16:creationId xmlns:a16="http://schemas.microsoft.com/office/drawing/2014/main" id="{267505D9-2C60-BD7E-78D4-63DB483B7556}"/>
              </a:ext>
            </a:extLst>
          </p:cNvPr>
          <p:cNvSpPr txBox="1"/>
          <p:nvPr/>
        </p:nvSpPr>
        <p:spPr>
          <a:xfrm>
            <a:off x="6216827" y="181384"/>
            <a:ext cx="1993253" cy="141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7"/>
              </a:lnSpc>
            </a:pPr>
            <a:r>
              <a:rPr lang="en-US" sz="1067" dirty="0">
                <a:solidFill>
                  <a:srgbClr val="F9F9F9"/>
                </a:solidFill>
                <a:latin typeface="Helios Extended Bold"/>
              </a:rPr>
              <a:t>IMPLEMENTAZIONE</a:t>
            </a:r>
          </a:p>
        </p:txBody>
      </p:sp>
      <p:sp>
        <p:nvSpPr>
          <p:cNvPr id="48" name="TextBox 25">
            <a:extLst>
              <a:ext uri="{FF2B5EF4-FFF2-40B4-BE49-F238E27FC236}">
                <a16:creationId xmlns:a16="http://schemas.microsoft.com/office/drawing/2014/main" id="{D1C4E8EC-AA7B-6026-7C4E-57C7EFCF351E}"/>
              </a:ext>
            </a:extLst>
          </p:cNvPr>
          <p:cNvSpPr txBox="1"/>
          <p:nvPr/>
        </p:nvSpPr>
        <p:spPr>
          <a:xfrm>
            <a:off x="8953319" y="183298"/>
            <a:ext cx="831814" cy="141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7"/>
              </a:lnSpc>
              <a:spcBef>
                <a:spcPct val="0"/>
              </a:spcBef>
            </a:pPr>
            <a:r>
              <a:rPr lang="en-US" sz="1067" dirty="0">
                <a:solidFill>
                  <a:srgbClr val="F9F9F9"/>
                </a:solidFill>
                <a:latin typeface="Helios Extended Bold"/>
              </a:rPr>
              <a:t>RISULTATI</a:t>
            </a:r>
          </a:p>
        </p:txBody>
      </p:sp>
      <p:sp>
        <p:nvSpPr>
          <p:cNvPr id="49" name="TextBox 26">
            <a:extLst>
              <a:ext uri="{FF2B5EF4-FFF2-40B4-BE49-F238E27FC236}">
                <a16:creationId xmlns:a16="http://schemas.microsoft.com/office/drawing/2014/main" id="{50EB8100-A697-0CCE-F8A8-7C6FD9984C4A}"/>
              </a:ext>
            </a:extLst>
          </p:cNvPr>
          <p:cNvSpPr txBox="1"/>
          <p:nvPr/>
        </p:nvSpPr>
        <p:spPr>
          <a:xfrm>
            <a:off x="10568277" y="208091"/>
            <a:ext cx="1186927" cy="141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7"/>
              </a:lnSpc>
              <a:spcBef>
                <a:spcPct val="0"/>
              </a:spcBef>
            </a:pPr>
            <a:r>
              <a:rPr lang="en-US" sz="1067" dirty="0">
                <a:solidFill>
                  <a:srgbClr val="F9F9F9"/>
                </a:solidFill>
                <a:latin typeface="Helios Extended Bold"/>
              </a:rPr>
              <a:t>CONCLUSIONI</a:t>
            </a:r>
          </a:p>
        </p:txBody>
      </p:sp>
      <p:sp>
        <p:nvSpPr>
          <p:cNvPr id="51" name="CasellaDiTesto 50">
            <a:extLst>
              <a:ext uri="{FF2B5EF4-FFF2-40B4-BE49-F238E27FC236}">
                <a16:creationId xmlns:a16="http://schemas.microsoft.com/office/drawing/2014/main" id="{6C1F1384-7E97-92AF-E39D-7B2232AEF59F}"/>
              </a:ext>
            </a:extLst>
          </p:cNvPr>
          <p:cNvSpPr txBox="1"/>
          <p:nvPr/>
        </p:nvSpPr>
        <p:spPr>
          <a:xfrm>
            <a:off x="1332821" y="1436215"/>
            <a:ext cx="79749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L’approccio metodologico si articola in tre fasi principali:</a:t>
            </a:r>
          </a:p>
        </p:txBody>
      </p:sp>
      <p:grpSp>
        <p:nvGrpSpPr>
          <p:cNvPr id="52" name="Group 16">
            <a:extLst>
              <a:ext uri="{FF2B5EF4-FFF2-40B4-BE49-F238E27FC236}">
                <a16:creationId xmlns:a16="http://schemas.microsoft.com/office/drawing/2014/main" id="{6E40ACE0-0688-4698-D6B6-F2EDBE04AF79}"/>
              </a:ext>
            </a:extLst>
          </p:cNvPr>
          <p:cNvGrpSpPr/>
          <p:nvPr/>
        </p:nvGrpSpPr>
        <p:grpSpPr>
          <a:xfrm>
            <a:off x="-3748837" y="1962644"/>
            <a:ext cx="3048511" cy="485752"/>
            <a:chOff x="0" y="0"/>
            <a:chExt cx="1204350" cy="191902"/>
          </a:xfrm>
        </p:grpSpPr>
        <p:sp>
          <p:nvSpPr>
            <p:cNvPr id="53" name="Freeform 17">
              <a:extLst>
                <a:ext uri="{FF2B5EF4-FFF2-40B4-BE49-F238E27FC236}">
                  <a16:creationId xmlns:a16="http://schemas.microsoft.com/office/drawing/2014/main" id="{9E2064C6-BED9-0F5E-3693-8438BA70B521}"/>
                </a:ext>
              </a:extLst>
            </p:cNvPr>
            <p:cNvSpPr/>
            <p:nvPr/>
          </p:nvSpPr>
          <p:spPr>
            <a:xfrm>
              <a:off x="0" y="0"/>
              <a:ext cx="1204350" cy="191902"/>
            </a:xfrm>
            <a:custGeom>
              <a:avLst/>
              <a:gdLst/>
              <a:ahLst/>
              <a:cxnLst/>
              <a:rect l="l" t="t" r="r" b="b"/>
              <a:pathLst>
                <a:path w="1204350" h="191902">
                  <a:moveTo>
                    <a:pt x="0" y="0"/>
                  </a:moveTo>
                  <a:lnTo>
                    <a:pt x="1204350" y="0"/>
                  </a:lnTo>
                  <a:lnTo>
                    <a:pt x="1204350" y="191902"/>
                  </a:lnTo>
                  <a:lnTo>
                    <a:pt x="0" y="191902"/>
                  </a:lnTo>
                  <a:close/>
                </a:path>
              </a:pathLst>
            </a:custGeom>
            <a:solidFill>
              <a:srgbClr val="1E6B81"/>
            </a:solidFill>
          </p:spPr>
          <p:txBody>
            <a:bodyPr/>
            <a:lstStyle/>
            <a:p>
              <a:endParaRPr lang="it-IT" sz="1200" dirty="0"/>
            </a:p>
          </p:txBody>
        </p:sp>
        <p:sp>
          <p:nvSpPr>
            <p:cNvPr id="54" name="TextBox 18">
              <a:extLst>
                <a:ext uri="{FF2B5EF4-FFF2-40B4-BE49-F238E27FC236}">
                  <a16:creationId xmlns:a16="http://schemas.microsoft.com/office/drawing/2014/main" id="{AA121007-9C84-014C-C705-CB38823F399F}"/>
                </a:ext>
              </a:extLst>
            </p:cNvPr>
            <p:cNvSpPr txBox="1"/>
            <p:nvPr/>
          </p:nvSpPr>
          <p:spPr>
            <a:xfrm>
              <a:off x="0" y="-57150"/>
              <a:ext cx="1204350" cy="249052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sp>
        <p:nvSpPr>
          <p:cNvPr id="55" name="TextBox 34">
            <a:extLst>
              <a:ext uri="{FF2B5EF4-FFF2-40B4-BE49-F238E27FC236}">
                <a16:creationId xmlns:a16="http://schemas.microsoft.com/office/drawing/2014/main" id="{8FBD75F1-19C1-03EA-3D66-5FD846C63559}"/>
              </a:ext>
            </a:extLst>
          </p:cNvPr>
          <p:cNvSpPr txBox="1"/>
          <p:nvPr/>
        </p:nvSpPr>
        <p:spPr>
          <a:xfrm>
            <a:off x="-3711254" y="2007986"/>
            <a:ext cx="3010928" cy="325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21"/>
              </a:lnSpc>
            </a:pPr>
            <a:r>
              <a:rPr lang="en-US" sz="1943" dirty="0">
                <a:solidFill>
                  <a:srgbClr val="FFFFFF"/>
                </a:solidFill>
                <a:latin typeface="Poppins Ultra-Bold"/>
              </a:rPr>
              <a:t>EVALUATE </a:t>
            </a:r>
            <a:r>
              <a:rPr lang="en-US" sz="1943" dirty="0" err="1">
                <a:solidFill>
                  <a:srgbClr val="FFFFFF"/>
                </a:solidFill>
                <a:latin typeface="Poppins Ultra-Bold"/>
              </a:rPr>
              <a:t>GPTScore</a:t>
            </a:r>
            <a:endParaRPr lang="en-US" sz="1943" dirty="0">
              <a:solidFill>
                <a:srgbClr val="FFFFFF"/>
              </a:solidFill>
              <a:latin typeface="Poppins Ultra-Bold"/>
            </a:endParaRPr>
          </a:p>
        </p:txBody>
      </p:sp>
      <p:sp>
        <p:nvSpPr>
          <p:cNvPr id="57" name="TextBox 37">
            <a:extLst>
              <a:ext uri="{FF2B5EF4-FFF2-40B4-BE49-F238E27FC236}">
                <a16:creationId xmlns:a16="http://schemas.microsoft.com/office/drawing/2014/main" id="{52EE5AAF-81DA-095F-50BC-ED916987235A}"/>
              </a:ext>
            </a:extLst>
          </p:cNvPr>
          <p:cNvSpPr txBox="1"/>
          <p:nvPr/>
        </p:nvSpPr>
        <p:spPr>
          <a:xfrm>
            <a:off x="-3523530" y="2417696"/>
            <a:ext cx="2999798" cy="20226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endParaRPr lang="it-IT" sz="1200" dirty="0"/>
          </a:p>
          <a:p>
            <a:pPr algn="just">
              <a:lnSpc>
                <a:spcPts val="1587"/>
              </a:lnSpc>
            </a:pPr>
            <a:r>
              <a:rPr lang="it-IT" sz="1200" dirty="0"/>
              <a:t>L'implementazione della metrica </a:t>
            </a:r>
            <a:r>
              <a:rPr lang="it-IT" sz="1200" dirty="0" err="1"/>
              <a:t>GPTScore</a:t>
            </a:r>
            <a:r>
              <a:rPr lang="it-IT" sz="1200" dirty="0"/>
              <a:t> consente all'utente di specificare il dataset da valutare, la chiave OpenAI necessaria per accedere ai modelli, il tipo di valutazione (dialogue o turn </a:t>
            </a:r>
            <a:r>
              <a:rPr lang="it-IT" sz="1200" dirty="0" err="1"/>
              <a:t>level</a:t>
            </a:r>
            <a:r>
              <a:rPr lang="it-IT" sz="1200" dirty="0"/>
              <a:t>) e il tipo di modello desiderato (tra gpt-3.5-turbo, chatgpt-4, davinci-002 o gpt-4o-mini, predefinito). Viene così calcolata la metrica </a:t>
            </a:r>
            <a:r>
              <a:rPr lang="it-IT" sz="1200" dirty="0" err="1"/>
              <a:t>GPTScore</a:t>
            </a:r>
            <a:r>
              <a:rPr lang="it-IT" sz="1200" dirty="0"/>
              <a:t> e aggiunta al dataset originale.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2645</Words>
  <Application>Microsoft Office PowerPoint</Application>
  <PresentationFormat>Widescreen</PresentationFormat>
  <Paragraphs>342</Paragraphs>
  <Slides>20</Slides>
  <Notes>1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16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20</vt:i4>
      </vt:variant>
    </vt:vector>
  </HeadingPairs>
  <TitlesOfParts>
    <vt:vector size="37" baseType="lpstr">
      <vt:lpstr>Aptos</vt:lpstr>
      <vt:lpstr>Aptos Display</vt:lpstr>
      <vt:lpstr>Arial</vt:lpstr>
      <vt:lpstr>Barlow</vt:lpstr>
      <vt:lpstr>Barlow Bold</vt:lpstr>
      <vt:lpstr>Barlow Semi-Bold</vt:lpstr>
      <vt:lpstr>Consolas</vt:lpstr>
      <vt:lpstr>Heebo Bold</vt:lpstr>
      <vt:lpstr>Helios Extended Bold</vt:lpstr>
      <vt:lpstr>Object Sans Bold</vt:lpstr>
      <vt:lpstr>Object Sans Heavy</vt:lpstr>
      <vt:lpstr>Object Sans Ultra-Bold</vt:lpstr>
      <vt:lpstr>Poppins</vt:lpstr>
      <vt:lpstr>Poppins Heavy</vt:lpstr>
      <vt:lpstr>Poppins Ultra-Bold</vt:lpstr>
      <vt:lpstr>Raleway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CARMELA PIA SENATORE</dc:creator>
  <cp:lastModifiedBy>CARMELA PIA SENATORE</cp:lastModifiedBy>
  <cp:revision>30</cp:revision>
  <dcterms:created xsi:type="dcterms:W3CDTF">2025-01-27T13:45:47Z</dcterms:created>
  <dcterms:modified xsi:type="dcterms:W3CDTF">2025-02-26T20:46:15Z</dcterms:modified>
</cp:coreProperties>
</file>